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15" r:id="rId2"/>
  </p:sldMasterIdLst>
  <p:notesMasterIdLst>
    <p:notesMasterId r:id="rId14"/>
  </p:notesMasterIdLst>
  <p:sldIdLst>
    <p:sldId id="257" r:id="rId3"/>
    <p:sldId id="398" r:id="rId4"/>
    <p:sldId id="399" r:id="rId5"/>
    <p:sldId id="400" r:id="rId6"/>
    <p:sldId id="401" r:id="rId7"/>
    <p:sldId id="406" r:id="rId8"/>
    <p:sldId id="402" r:id="rId9"/>
    <p:sldId id="403" r:id="rId10"/>
    <p:sldId id="397" r:id="rId11"/>
    <p:sldId id="404" r:id="rId12"/>
    <p:sldId id="405"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A349"/>
    <a:srgbClr val="283991"/>
    <a:srgbClr val="2B2E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51" d="100"/>
          <a:sy n="151" d="100"/>
        </p:scale>
        <p:origin x="510"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FBB8D8-9D4A-4622-AFC8-A953CE9ED867}" type="datetimeFigureOut">
              <a:rPr lang="en-GB" smtClean="0"/>
              <a:t>15/03/2023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1ECC78-C51B-47C4-90E3-F7C527F19E39}" type="slidenum">
              <a:rPr lang="en-GB" smtClean="0"/>
              <a:t>‹#›</a:t>
            </a:fld>
            <a:endParaRPr lang="en-GB"/>
          </a:p>
        </p:txBody>
      </p:sp>
    </p:spTree>
    <p:extLst>
      <p:ext uri="{BB962C8B-B14F-4D97-AF65-F5344CB8AC3E}">
        <p14:creationId xmlns:p14="http://schemas.microsoft.com/office/powerpoint/2010/main" val="4221149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7091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42886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11944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01">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6113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4">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728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1949891" y="395672"/>
            <a:ext cx="5244219" cy="3826863"/>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sz="1350"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131570" y="1193292"/>
            <a:ext cx="4279392" cy="2448306"/>
          </a:xfrm>
        </p:spPr>
        <p:txBody>
          <a:bodyPr anchor="b">
            <a:normAutofit/>
          </a:bodyPr>
          <a:lstStyle>
            <a:lvl1pPr algn="l">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143000" y="3696462"/>
            <a:ext cx="4279392" cy="747522"/>
          </a:xfrm>
        </p:spPr>
        <p:txBody>
          <a:bodyPr/>
          <a:lstStyle>
            <a:lvl1pPr marL="0" indent="0" algn="l">
              <a:buNone/>
              <a:defRPr sz="1800" cap="all"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3/15/2023</a:t>
            </a:fld>
            <a:endParaRPr lang="en-US" dirty="0"/>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3282006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236333"/>
            <a:ext cx="2266157" cy="107658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sz="1350"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3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628650" y="1508760"/>
            <a:ext cx="7886700" cy="31203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3/15/2023</a:t>
            </a:fld>
            <a:endParaRPr lang="en-US" dirty="0"/>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601840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5407362" y="0"/>
            <a:ext cx="3107988" cy="4310745"/>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sz="1350" dirty="0"/>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623888" y="809243"/>
            <a:ext cx="3950208" cy="2352294"/>
          </a:xfrm>
        </p:spPr>
        <p:txBody>
          <a:bodyPr anchor="b">
            <a:normAutofit/>
          </a:bodyPr>
          <a:lstStyle>
            <a:lvl1pPr>
              <a:defRPr sz="3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623888" y="3209545"/>
            <a:ext cx="3950208" cy="1125140"/>
          </a:xfrm>
        </p:spPr>
        <p:txBody>
          <a:bodyPr/>
          <a:lstStyle>
            <a:lvl1pPr marL="0" indent="0">
              <a:buNone/>
              <a:defRPr sz="1800" cap="all" baseline="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3/15/2023</a:t>
            </a:fld>
            <a:endParaRPr lang="en-US" dirty="0"/>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1073992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236333"/>
            <a:ext cx="2266157" cy="107658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sz="1350" dirty="0"/>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3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628650" y="1508760"/>
            <a:ext cx="3703320" cy="31203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4814316" y="1508760"/>
            <a:ext cx="3703320" cy="31203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3/15/2023</a:t>
            </a:fld>
            <a:endParaRPr lang="en-US" dirty="0"/>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966793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236333"/>
            <a:ext cx="2266157" cy="107658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sz="1350" dirty="0"/>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629841" y="273844"/>
            <a:ext cx="7886700" cy="994172"/>
          </a:xfrm>
        </p:spPr>
        <p:txBody>
          <a:bodyPr>
            <a:normAutofit/>
          </a:bodyPr>
          <a:lstStyle>
            <a:lvl1pPr>
              <a:defRPr sz="3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629841" y="1508760"/>
            <a:ext cx="3703320" cy="713232"/>
          </a:xfrm>
        </p:spPr>
        <p:txBody>
          <a:bodyPr anchor="b">
            <a:norm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629841" y="2345436"/>
            <a:ext cx="3703320" cy="22974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4814316" y="1508760"/>
            <a:ext cx="3703320" cy="713232"/>
          </a:xfrm>
        </p:spPr>
        <p:txBody>
          <a:bodyPr anchor="b">
            <a:norm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4814316" y="2345436"/>
            <a:ext cx="3703320" cy="22974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3/15/2023</a:t>
            </a:fld>
            <a:endParaRPr lang="en-US" dirty="0"/>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20644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477229" y="136197"/>
            <a:ext cx="6189542" cy="451669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sz="1350"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132838" y="1179576"/>
            <a:ext cx="4876038" cy="3072384"/>
          </a:xfrm>
        </p:spPr>
        <p:txBody>
          <a:bodyPr>
            <a:normAutofit/>
          </a:bodyPr>
          <a:lstStyle>
            <a:lvl1pPr algn="ctr">
              <a:defRPr sz="3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3/15/2023</a:t>
            </a:fld>
            <a:endParaRPr lang="en-US" dirty="0"/>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402379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41794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3/15/2023</a:t>
            </a:fld>
            <a:endParaRPr lang="en-US" dirty="0"/>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1583841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326075" y="0"/>
            <a:ext cx="7817925" cy="4440116"/>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sz="1350" dirty="0"/>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3/15/2023</a:t>
            </a:fld>
            <a:endParaRPr lang="en-US" dirty="0"/>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3879564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3545046" y="0"/>
            <a:ext cx="5604286" cy="51435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sz="1350" dirty="0">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629841" y="480060"/>
            <a:ext cx="2914650" cy="2215134"/>
          </a:xfrm>
        </p:spPr>
        <p:txBody>
          <a:bodyPr anchor="b"/>
          <a:lstStyle>
            <a:lvl1pPr>
              <a:defRPr sz="2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5294376" y="480060"/>
            <a:ext cx="3367278" cy="4197096"/>
          </a:xfrm>
        </p:spPr>
        <p:txBody>
          <a:bodyPr anchor="ct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629841" y="2832354"/>
            <a:ext cx="2914650" cy="185166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3/15/2023</a:t>
            </a:fld>
            <a:endParaRPr lang="en-US" dirty="0"/>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158884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513724" y="999178"/>
            <a:ext cx="3947799" cy="2880827"/>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sz="1350"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049274" y="1892808"/>
            <a:ext cx="2873502" cy="1090422"/>
          </a:xfrm>
        </p:spPr>
        <p:txBody>
          <a:bodyPr anchor="b"/>
          <a:lstStyle>
            <a:lvl1pPr algn="ctr">
              <a:defRPr sz="2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5033772" y="480059"/>
            <a:ext cx="3627882" cy="4176522"/>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241298" y="3065526"/>
            <a:ext cx="2489454" cy="486918"/>
          </a:xfrm>
        </p:spPr>
        <p:txBody>
          <a:bodyPr>
            <a:noAutofit/>
          </a:bodyPr>
          <a:lstStyle>
            <a:lvl1pPr marL="0" indent="0" algn="ctr">
              <a:buNone/>
              <a:defRPr sz="1500" cap="all" baseline="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3/15/2023</a:t>
            </a:fld>
            <a:endParaRPr lang="en-US" dirty="0"/>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17006958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3/15/2023</a:t>
            </a:fld>
            <a:endParaRPr lang="en-US" dirty="0"/>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12582120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3/15/2023</a:t>
            </a:fld>
            <a:endParaRPr lang="en-US" dirty="0"/>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2247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93329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36011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15812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29604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01227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90220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18366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3/15/2023</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39093777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2" r:id="rId12"/>
    <p:sldLayoutId id="2147483683"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4E684-10F4-4CC3-A0B9-F03AA7BE37CF}" type="datetimeFigureOut">
              <a:rPr lang="en-US" smtClean="0"/>
              <a:t>3/15/2023</a:t>
            </a:fld>
            <a:endParaRPr lang="en-US" dirty="0"/>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1845F5A-061D-4825-9AE9-D7794091C6CF}" type="slidenum">
              <a:rPr lang="en-US" smtClean="0"/>
              <a:t>‹#›</a:t>
            </a:fld>
            <a:endParaRPr lang="en-US" dirty="0"/>
          </a:p>
        </p:txBody>
      </p:sp>
    </p:spTree>
    <p:extLst>
      <p:ext uri="{BB962C8B-B14F-4D97-AF65-F5344CB8AC3E}">
        <p14:creationId xmlns:p14="http://schemas.microsoft.com/office/powerpoint/2010/main" val="292061278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xStyles>
    <p:titleStyle>
      <a:lvl1pPr algn="l" defTabSz="685800" rtl="0" eaLnBrk="1" latinLnBrk="0" hangingPunct="1">
        <a:lnSpc>
          <a:spcPct val="90000"/>
        </a:lnSpc>
        <a:spcBef>
          <a:spcPct val="0"/>
        </a:spcBef>
        <a:buNone/>
        <a:defRPr sz="3300" i="1"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video" Target="https://www.youtube.com/embed/bwefBfKf89Q" TargetMode="External"/><Relationship Id="rId6" Type="http://schemas.openxmlformats.org/officeDocument/2006/relationships/image" Target="../media/image3.png"/><Relationship Id="rId5" Type="http://schemas.openxmlformats.org/officeDocument/2006/relationships/image" Target="../media/image12.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DB0BCF-778C-4B73-A053-0108E9A7C52B}"/>
              </a:ext>
            </a:extLst>
          </p:cNvPr>
          <p:cNvPicPr>
            <a:picLocks noChangeAspect="1"/>
          </p:cNvPicPr>
          <p:nvPr/>
        </p:nvPicPr>
        <p:blipFill>
          <a:blip r:embed="rId2"/>
          <a:stretch>
            <a:fillRect/>
          </a:stretch>
        </p:blipFill>
        <p:spPr>
          <a:xfrm>
            <a:off x="6776762" y="0"/>
            <a:ext cx="2367238" cy="1257300"/>
          </a:xfrm>
          <a:prstGeom prst="rect">
            <a:avLst/>
          </a:prstGeom>
        </p:spPr>
      </p:pic>
      <p:pic>
        <p:nvPicPr>
          <p:cNvPr id="8" name="Picture 7">
            <a:extLst>
              <a:ext uri="{FF2B5EF4-FFF2-40B4-BE49-F238E27FC236}">
                <a16:creationId xmlns:a16="http://schemas.microsoft.com/office/drawing/2014/main" id="{BC1D5D6D-EC79-49C9-A3A1-1EB919C740EB}"/>
              </a:ext>
            </a:extLst>
          </p:cNvPr>
          <p:cNvPicPr>
            <a:picLocks noChangeAspect="1"/>
          </p:cNvPicPr>
          <p:nvPr/>
        </p:nvPicPr>
        <p:blipFill>
          <a:blip r:embed="rId3"/>
          <a:stretch>
            <a:fillRect/>
          </a:stretch>
        </p:blipFill>
        <p:spPr>
          <a:xfrm>
            <a:off x="0" y="4114801"/>
            <a:ext cx="2585287" cy="1028700"/>
          </a:xfrm>
          <a:prstGeom prst="rect">
            <a:avLst/>
          </a:prstGeom>
        </p:spPr>
      </p:pic>
      <p:sp>
        <p:nvSpPr>
          <p:cNvPr id="3" name="Rectangle 2">
            <a:extLst>
              <a:ext uri="{FF2B5EF4-FFF2-40B4-BE49-F238E27FC236}">
                <a16:creationId xmlns:a16="http://schemas.microsoft.com/office/drawing/2014/main" id="{177C917A-15C8-4333-9A9E-E985804D04FB}"/>
              </a:ext>
            </a:extLst>
          </p:cNvPr>
          <p:cNvSpPr/>
          <p:nvPr/>
        </p:nvSpPr>
        <p:spPr>
          <a:xfrm>
            <a:off x="366721" y="684817"/>
            <a:ext cx="7536037" cy="1938992"/>
          </a:xfrm>
          <a:prstGeom prst="rect">
            <a:avLst/>
          </a:prstGeom>
        </p:spPr>
        <p:txBody>
          <a:bodyPr wrap="none">
            <a:spAutoFit/>
          </a:bodyPr>
          <a:lstStyle/>
          <a:p>
            <a:r>
              <a:rPr lang="en-US" sz="2400" b="1" dirty="0">
                <a:solidFill>
                  <a:schemeClr val="tx2">
                    <a:lumMod val="75000"/>
                  </a:schemeClr>
                </a:solidFill>
                <a:latin typeface="Heebo" panose="00000800000000000000" pitchFamily="2" charset="-79"/>
                <a:cs typeface="Heebo" panose="00000800000000000000" pitchFamily="2" charset="-79"/>
              </a:rPr>
              <a:t>POV Project </a:t>
            </a:r>
          </a:p>
          <a:p>
            <a:endParaRPr lang="en-US" sz="2400" dirty="0">
              <a:solidFill>
                <a:schemeClr val="tx2">
                  <a:lumMod val="75000"/>
                </a:schemeClr>
              </a:solidFill>
              <a:latin typeface="Heebo" panose="00000800000000000000" pitchFamily="2" charset="-79"/>
              <a:cs typeface="Heebo" panose="00000800000000000000" pitchFamily="2" charset="-79"/>
            </a:endParaRPr>
          </a:p>
          <a:p>
            <a:r>
              <a:rPr lang="en-US" sz="2400" dirty="0">
                <a:solidFill>
                  <a:schemeClr val="tx2">
                    <a:lumMod val="75000"/>
                  </a:schemeClr>
                </a:solidFill>
                <a:latin typeface="Heebo" panose="00000800000000000000" pitchFamily="2" charset="-79"/>
                <a:cs typeface="Heebo" panose="00000800000000000000" pitchFamily="2" charset="-79"/>
              </a:rPr>
              <a:t>Aim: Increasing the number of Young </a:t>
            </a:r>
          </a:p>
          <a:p>
            <a:r>
              <a:rPr lang="en-US" sz="2400" dirty="0">
                <a:solidFill>
                  <a:schemeClr val="tx2">
                    <a:lumMod val="75000"/>
                  </a:schemeClr>
                </a:solidFill>
                <a:latin typeface="Heebo" panose="00000800000000000000" pitchFamily="2" charset="-79"/>
                <a:cs typeface="Heebo" panose="00000800000000000000" pitchFamily="2" charset="-79"/>
              </a:rPr>
              <a:t>People into Volunteer opportunities through the Arts </a:t>
            </a:r>
          </a:p>
          <a:p>
            <a:r>
              <a:rPr lang="en-US" sz="2400" dirty="0">
                <a:solidFill>
                  <a:schemeClr val="tx2">
                    <a:lumMod val="75000"/>
                  </a:schemeClr>
                </a:solidFill>
                <a:latin typeface="Heebo" panose="00000800000000000000" pitchFamily="2" charset="-79"/>
                <a:cs typeface="Heebo" panose="00000800000000000000" pitchFamily="2" charset="-79"/>
              </a:rPr>
              <a:t>and capturing the voice of the Young People</a:t>
            </a:r>
            <a:endParaRPr lang="en-GB" sz="2400" dirty="0">
              <a:solidFill>
                <a:schemeClr val="tx2">
                  <a:lumMod val="75000"/>
                </a:schemeClr>
              </a:solidFill>
              <a:latin typeface="Heebo" panose="00000800000000000000" pitchFamily="2" charset="-79"/>
              <a:cs typeface="Heebo" panose="00000800000000000000" pitchFamily="2" charset="-79"/>
            </a:endParaRPr>
          </a:p>
        </p:txBody>
      </p:sp>
      <p:sp>
        <p:nvSpPr>
          <p:cNvPr id="2" name="TextBox 1">
            <a:extLst>
              <a:ext uri="{FF2B5EF4-FFF2-40B4-BE49-F238E27FC236}">
                <a16:creationId xmlns:a16="http://schemas.microsoft.com/office/drawing/2014/main" id="{8D5DCC47-CFB1-40F4-B261-E0E149A8106F}"/>
              </a:ext>
            </a:extLst>
          </p:cNvPr>
          <p:cNvSpPr txBox="1"/>
          <p:nvPr/>
        </p:nvSpPr>
        <p:spPr>
          <a:xfrm>
            <a:off x="5628881" y="3057451"/>
            <a:ext cx="3360215" cy="307777"/>
          </a:xfrm>
          <a:prstGeom prst="rect">
            <a:avLst/>
          </a:prstGeom>
          <a:noFill/>
        </p:spPr>
        <p:txBody>
          <a:bodyPr wrap="none" rtlCol="0">
            <a:spAutoFit/>
          </a:bodyPr>
          <a:lstStyle/>
          <a:p>
            <a:r>
              <a:rPr lang="en-GB" sz="1400" dirty="0">
                <a:latin typeface="Heebo" panose="00000800000000000000" pitchFamily="2" charset="-79"/>
                <a:cs typeface="Heebo" panose="00000800000000000000" pitchFamily="2" charset="-79"/>
              </a:rPr>
              <a:t>Stephanie Henry: POV Project Manager</a:t>
            </a:r>
          </a:p>
        </p:txBody>
      </p:sp>
      <p:pic>
        <p:nvPicPr>
          <p:cNvPr id="6" name="Picture 5">
            <a:extLst>
              <a:ext uri="{FF2B5EF4-FFF2-40B4-BE49-F238E27FC236}">
                <a16:creationId xmlns:a16="http://schemas.microsoft.com/office/drawing/2014/main" id="{210E4863-4EEC-435F-A54B-A0BDB225D4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9631" y="4106648"/>
            <a:ext cx="6429367" cy="1028699"/>
          </a:xfrm>
          <a:prstGeom prst="rect">
            <a:avLst/>
          </a:prstGeom>
        </p:spPr>
      </p:pic>
    </p:spTree>
    <p:extLst>
      <p:ext uri="{BB962C8B-B14F-4D97-AF65-F5344CB8AC3E}">
        <p14:creationId xmlns:p14="http://schemas.microsoft.com/office/powerpoint/2010/main" val="2816283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DB0BCF-778C-4B73-A053-0108E9A7C52B}"/>
              </a:ext>
            </a:extLst>
          </p:cNvPr>
          <p:cNvPicPr>
            <a:picLocks noChangeAspect="1"/>
          </p:cNvPicPr>
          <p:nvPr/>
        </p:nvPicPr>
        <p:blipFill>
          <a:blip r:embed="rId2"/>
          <a:stretch>
            <a:fillRect/>
          </a:stretch>
        </p:blipFill>
        <p:spPr>
          <a:xfrm>
            <a:off x="6776762" y="0"/>
            <a:ext cx="2367238" cy="1257300"/>
          </a:xfrm>
          <a:prstGeom prst="rect">
            <a:avLst/>
          </a:prstGeom>
        </p:spPr>
      </p:pic>
      <p:pic>
        <p:nvPicPr>
          <p:cNvPr id="8" name="Picture 7">
            <a:extLst>
              <a:ext uri="{FF2B5EF4-FFF2-40B4-BE49-F238E27FC236}">
                <a16:creationId xmlns:a16="http://schemas.microsoft.com/office/drawing/2014/main" id="{BC1D5D6D-EC79-49C9-A3A1-1EB919C740EB}"/>
              </a:ext>
            </a:extLst>
          </p:cNvPr>
          <p:cNvPicPr>
            <a:picLocks noChangeAspect="1"/>
          </p:cNvPicPr>
          <p:nvPr/>
        </p:nvPicPr>
        <p:blipFill>
          <a:blip r:embed="rId3"/>
          <a:stretch>
            <a:fillRect/>
          </a:stretch>
        </p:blipFill>
        <p:spPr>
          <a:xfrm>
            <a:off x="0" y="4114801"/>
            <a:ext cx="2585287" cy="1028700"/>
          </a:xfrm>
          <a:prstGeom prst="rect">
            <a:avLst/>
          </a:prstGeom>
        </p:spPr>
      </p:pic>
      <p:sp>
        <p:nvSpPr>
          <p:cNvPr id="6" name="TextBox 5">
            <a:extLst>
              <a:ext uri="{FF2B5EF4-FFF2-40B4-BE49-F238E27FC236}">
                <a16:creationId xmlns:a16="http://schemas.microsoft.com/office/drawing/2014/main" id="{07122429-DBA7-44DD-9F2B-789BAEAA041D}"/>
              </a:ext>
            </a:extLst>
          </p:cNvPr>
          <p:cNvSpPr txBox="1"/>
          <p:nvPr/>
        </p:nvSpPr>
        <p:spPr>
          <a:xfrm>
            <a:off x="127477" y="258049"/>
            <a:ext cx="6263253" cy="369332"/>
          </a:xfrm>
          <a:prstGeom prst="rect">
            <a:avLst/>
          </a:prstGeom>
          <a:noFill/>
        </p:spPr>
        <p:txBody>
          <a:bodyPr wrap="none" rtlCol="0">
            <a:spAutoFit/>
          </a:bodyPr>
          <a:lstStyle/>
          <a:p>
            <a:r>
              <a:rPr lang="en-GB" b="1" dirty="0">
                <a:solidFill>
                  <a:srgbClr val="002060"/>
                </a:solidFill>
                <a:latin typeface="Heebo" panose="00000800000000000000" pitchFamily="2" charset="-79"/>
                <a:cs typeface="Heebo" panose="00000800000000000000" pitchFamily="2" charset="-79"/>
              </a:rPr>
              <a:t>Summary of key messages from the Young People’s Voice</a:t>
            </a:r>
          </a:p>
        </p:txBody>
      </p:sp>
      <p:sp>
        <p:nvSpPr>
          <p:cNvPr id="7" name="Content Placeholder 2">
            <a:extLst>
              <a:ext uri="{FF2B5EF4-FFF2-40B4-BE49-F238E27FC236}">
                <a16:creationId xmlns:a16="http://schemas.microsoft.com/office/drawing/2014/main" id="{4885242F-7431-4A4A-A9BE-33066DCB1FBA}"/>
              </a:ext>
            </a:extLst>
          </p:cNvPr>
          <p:cNvSpPr txBox="1">
            <a:spLocks/>
          </p:cNvSpPr>
          <p:nvPr/>
        </p:nvSpPr>
        <p:spPr>
          <a:xfrm>
            <a:off x="273666" y="1128170"/>
            <a:ext cx="7633205" cy="244202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GB" dirty="0"/>
          </a:p>
          <a:p>
            <a:endParaRPr lang="en-GB" dirty="0"/>
          </a:p>
        </p:txBody>
      </p:sp>
      <p:sp>
        <p:nvSpPr>
          <p:cNvPr id="10" name="TextBox 9">
            <a:extLst>
              <a:ext uri="{FF2B5EF4-FFF2-40B4-BE49-F238E27FC236}">
                <a16:creationId xmlns:a16="http://schemas.microsoft.com/office/drawing/2014/main" id="{27B93DAB-9701-41E4-826F-1BAAB1FE9281}"/>
              </a:ext>
            </a:extLst>
          </p:cNvPr>
          <p:cNvSpPr txBox="1"/>
          <p:nvPr/>
        </p:nvSpPr>
        <p:spPr>
          <a:xfrm>
            <a:off x="418148" y="937564"/>
            <a:ext cx="6091654" cy="3077766"/>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Heebo" panose="00000800000000000000" pitchFamily="2" charset="-79"/>
                <a:cs typeface="Heebo" panose="00000800000000000000" pitchFamily="2" charset="-79"/>
              </a:rPr>
              <a:t>Supporting young people’s mental health and wellbeing – </a:t>
            </a:r>
          </a:p>
          <a:p>
            <a:r>
              <a:rPr lang="en-GB" sz="1600" dirty="0" err="1">
                <a:latin typeface="Heebo" panose="00000800000000000000" pitchFamily="2" charset="-79"/>
                <a:cs typeface="Heebo" panose="00000800000000000000" pitchFamily="2" charset="-79"/>
              </a:rPr>
              <a:t>TalkZone</a:t>
            </a:r>
            <a:r>
              <a:rPr lang="en-GB" sz="1600" dirty="0">
                <a:latin typeface="Heebo" panose="00000800000000000000" pitchFamily="2" charset="-79"/>
                <a:cs typeface="Heebo" panose="00000800000000000000" pitchFamily="2" charset="-79"/>
              </a:rPr>
              <a:t> through Centre Place have increased their provision.</a:t>
            </a:r>
          </a:p>
          <a:p>
            <a:endParaRPr lang="en-GB" sz="1600" dirty="0">
              <a:latin typeface="Heebo" panose="00000800000000000000" pitchFamily="2" charset="-79"/>
              <a:cs typeface="Heebo" panose="00000800000000000000" pitchFamily="2" charset="-79"/>
            </a:endParaRPr>
          </a:p>
          <a:p>
            <a:pPr marL="285750" indent="-285750">
              <a:buFont typeface="Arial" panose="020B0604020202020204" pitchFamily="34" charset="0"/>
              <a:buChar char="•"/>
            </a:pPr>
            <a:r>
              <a:rPr lang="en-GB" sz="1600" dirty="0">
                <a:latin typeface="Heebo" panose="00000800000000000000" pitchFamily="2" charset="-79"/>
                <a:cs typeface="Heebo" panose="00000800000000000000" pitchFamily="2" charset="-79"/>
              </a:rPr>
              <a:t>Supporting confidence of the young people in accessing the </a:t>
            </a:r>
          </a:p>
          <a:p>
            <a:r>
              <a:rPr lang="en-GB" sz="1600" dirty="0">
                <a:latin typeface="Heebo" panose="00000800000000000000" pitchFamily="2" charset="-79"/>
                <a:cs typeface="Heebo" panose="00000800000000000000" pitchFamily="2" charset="-79"/>
              </a:rPr>
              <a:t>projects – Discord platform launched but early days.</a:t>
            </a:r>
          </a:p>
          <a:p>
            <a:endParaRPr lang="en-GB" sz="1600" dirty="0">
              <a:latin typeface="Heebo" panose="00000800000000000000" pitchFamily="2" charset="-79"/>
              <a:cs typeface="Heebo" panose="00000800000000000000" pitchFamily="2" charset="-79"/>
            </a:endParaRPr>
          </a:p>
          <a:p>
            <a:pPr marL="285750" indent="-285750">
              <a:buFont typeface="Arial" panose="020B0604020202020204" pitchFamily="34" charset="0"/>
              <a:buChar char="•"/>
            </a:pPr>
            <a:r>
              <a:rPr lang="en-GB" sz="1600" dirty="0">
                <a:latin typeface="Heebo" panose="00000800000000000000" pitchFamily="2" charset="-79"/>
                <a:cs typeface="Heebo" panose="00000800000000000000" pitchFamily="2" charset="-79"/>
              </a:rPr>
              <a:t>Recognising volunteering they have achieved – tiered levels </a:t>
            </a:r>
          </a:p>
          <a:p>
            <a:r>
              <a:rPr lang="en-GB" sz="1600" dirty="0">
                <a:latin typeface="Heebo" panose="00000800000000000000" pitchFamily="2" charset="-79"/>
                <a:cs typeface="Heebo" panose="00000800000000000000" pitchFamily="2" charset="-79"/>
              </a:rPr>
              <a:t>Bronze, Silver, Gold and an awards evening. </a:t>
            </a:r>
          </a:p>
          <a:p>
            <a:endParaRPr lang="en-GB" sz="1600" dirty="0">
              <a:latin typeface="Heebo" panose="00000800000000000000" pitchFamily="2" charset="-79"/>
              <a:cs typeface="Heebo" panose="00000800000000000000" pitchFamily="2" charset="-79"/>
            </a:endParaRPr>
          </a:p>
          <a:p>
            <a:pPr marL="285750" indent="-285750">
              <a:buFont typeface="Arial" panose="020B0604020202020204" pitchFamily="34" charset="0"/>
              <a:buChar char="•"/>
            </a:pPr>
            <a:r>
              <a:rPr lang="en-GB" sz="1600" dirty="0">
                <a:latin typeface="Heebo" panose="00000800000000000000" pitchFamily="2" charset="-79"/>
                <a:cs typeface="Heebo" panose="00000800000000000000" pitchFamily="2" charset="-79"/>
              </a:rPr>
              <a:t>Site that houses all help/advice/support/travel opportunities</a:t>
            </a:r>
          </a:p>
          <a:p>
            <a:r>
              <a:rPr lang="en-GB" sz="1600" dirty="0">
                <a:latin typeface="Heebo" panose="00000800000000000000" pitchFamily="2" charset="-79"/>
                <a:cs typeface="Heebo" panose="00000800000000000000" pitchFamily="2" charset="-79"/>
              </a:rPr>
              <a:t>into volunteering opportunities locally. </a:t>
            </a:r>
            <a:endParaRPr lang="en-GB" dirty="0">
              <a:latin typeface="Heebo" panose="00000800000000000000" pitchFamily="2" charset="-79"/>
              <a:cs typeface="Heebo" panose="00000800000000000000" pitchFamily="2" charset="-79"/>
            </a:endParaRPr>
          </a:p>
          <a:p>
            <a:pPr marL="285750" indent="-285750">
              <a:buFont typeface="Arial" panose="020B0604020202020204" pitchFamily="34" charset="0"/>
              <a:buChar char="•"/>
            </a:pPr>
            <a:endParaRPr lang="en-GB" dirty="0"/>
          </a:p>
        </p:txBody>
      </p:sp>
      <p:pic>
        <p:nvPicPr>
          <p:cNvPr id="9" name="Picture 8">
            <a:extLst>
              <a:ext uri="{FF2B5EF4-FFF2-40B4-BE49-F238E27FC236}">
                <a16:creationId xmlns:a16="http://schemas.microsoft.com/office/drawing/2014/main" id="{1EC4B064-9C02-43F3-ACFB-196984049F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5287" y="4114801"/>
            <a:ext cx="6429367" cy="1028699"/>
          </a:xfrm>
          <a:prstGeom prst="rect">
            <a:avLst/>
          </a:prstGeom>
        </p:spPr>
      </p:pic>
      <p:pic>
        <p:nvPicPr>
          <p:cNvPr id="5" name="Graphic 4" descr="Speech">
            <a:extLst>
              <a:ext uri="{FF2B5EF4-FFF2-40B4-BE49-F238E27FC236}">
                <a16:creationId xmlns:a16="http://schemas.microsoft.com/office/drawing/2014/main" id="{D81C6645-5510-4FC8-A275-F0A3EA78FC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4284" y="1795990"/>
            <a:ext cx="2269076" cy="2269076"/>
          </a:xfrm>
          <a:prstGeom prst="rect">
            <a:avLst/>
          </a:prstGeom>
        </p:spPr>
      </p:pic>
    </p:spTree>
    <p:extLst>
      <p:ext uri="{BB962C8B-B14F-4D97-AF65-F5344CB8AC3E}">
        <p14:creationId xmlns:p14="http://schemas.microsoft.com/office/powerpoint/2010/main" val="1862599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DB0BCF-778C-4B73-A053-0108E9A7C52B}"/>
              </a:ext>
            </a:extLst>
          </p:cNvPr>
          <p:cNvPicPr>
            <a:picLocks noChangeAspect="1"/>
          </p:cNvPicPr>
          <p:nvPr/>
        </p:nvPicPr>
        <p:blipFill>
          <a:blip r:embed="rId3"/>
          <a:stretch>
            <a:fillRect/>
          </a:stretch>
        </p:blipFill>
        <p:spPr>
          <a:xfrm>
            <a:off x="6776762" y="0"/>
            <a:ext cx="2367238" cy="1257300"/>
          </a:xfrm>
          <a:prstGeom prst="rect">
            <a:avLst/>
          </a:prstGeom>
        </p:spPr>
      </p:pic>
      <p:pic>
        <p:nvPicPr>
          <p:cNvPr id="8" name="Picture 7">
            <a:extLst>
              <a:ext uri="{FF2B5EF4-FFF2-40B4-BE49-F238E27FC236}">
                <a16:creationId xmlns:a16="http://schemas.microsoft.com/office/drawing/2014/main" id="{BC1D5D6D-EC79-49C9-A3A1-1EB919C740EB}"/>
              </a:ext>
            </a:extLst>
          </p:cNvPr>
          <p:cNvPicPr>
            <a:picLocks noChangeAspect="1"/>
          </p:cNvPicPr>
          <p:nvPr/>
        </p:nvPicPr>
        <p:blipFill>
          <a:blip r:embed="rId4"/>
          <a:stretch>
            <a:fillRect/>
          </a:stretch>
        </p:blipFill>
        <p:spPr>
          <a:xfrm>
            <a:off x="0" y="4114801"/>
            <a:ext cx="2585287" cy="1028700"/>
          </a:xfrm>
          <a:prstGeom prst="rect">
            <a:avLst/>
          </a:prstGeom>
        </p:spPr>
      </p:pic>
      <p:sp>
        <p:nvSpPr>
          <p:cNvPr id="6" name="TextBox 5">
            <a:extLst>
              <a:ext uri="{FF2B5EF4-FFF2-40B4-BE49-F238E27FC236}">
                <a16:creationId xmlns:a16="http://schemas.microsoft.com/office/drawing/2014/main" id="{07122429-DBA7-44DD-9F2B-789BAEAA041D}"/>
              </a:ext>
            </a:extLst>
          </p:cNvPr>
          <p:cNvSpPr txBox="1"/>
          <p:nvPr/>
        </p:nvSpPr>
        <p:spPr>
          <a:xfrm>
            <a:off x="115502" y="49518"/>
            <a:ext cx="2779351" cy="369332"/>
          </a:xfrm>
          <a:prstGeom prst="rect">
            <a:avLst/>
          </a:prstGeom>
          <a:noFill/>
        </p:spPr>
        <p:txBody>
          <a:bodyPr wrap="none" rtlCol="0">
            <a:spAutoFit/>
          </a:bodyPr>
          <a:lstStyle/>
          <a:p>
            <a:r>
              <a:rPr lang="en-GB" b="1" dirty="0">
                <a:solidFill>
                  <a:srgbClr val="002060"/>
                </a:solidFill>
              </a:rPr>
              <a:t>A day in the life of POV </a:t>
            </a:r>
          </a:p>
        </p:txBody>
      </p:sp>
      <p:sp>
        <p:nvSpPr>
          <p:cNvPr id="7" name="Content Placeholder 2">
            <a:extLst>
              <a:ext uri="{FF2B5EF4-FFF2-40B4-BE49-F238E27FC236}">
                <a16:creationId xmlns:a16="http://schemas.microsoft.com/office/drawing/2014/main" id="{4885242F-7431-4A4A-A9BE-33066DCB1FBA}"/>
              </a:ext>
            </a:extLst>
          </p:cNvPr>
          <p:cNvSpPr txBox="1">
            <a:spLocks/>
          </p:cNvSpPr>
          <p:nvPr/>
        </p:nvSpPr>
        <p:spPr>
          <a:xfrm>
            <a:off x="273666" y="1128170"/>
            <a:ext cx="7633205" cy="244202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GB" dirty="0"/>
          </a:p>
          <a:p>
            <a:endParaRPr lang="en-GB" dirty="0"/>
          </a:p>
        </p:txBody>
      </p:sp>
      <p:pic>
        <p:nvPicPr>
          <p:cNvPr id="3" name="Online Media 2" title="A DAY IN THE LIFE OF A POV VOLUNTEER - Rhubarb Farm">
            <a:hlinkClick r:id="" action="ppaction://media"/>
            <a:extLst>
              <a:ext uri="{FF2B5EF4-FFF2-40B4-BE49-F238E27FC236}">
                <a16:creationId xmlns:a16="http://schemas.microsoft.com/office/drawing/2014/main" id="{3478609B-2926-4A4C-AC94-F5F097C77219}"/>
              </a:ext>
            </a:extLst>
          </p:cNvPr>
          <p:cNvPicPr>
            <a:picLocks noRot="1" noChangeAspect="1"/>
          </p:cNvPicPr>
          <p:nvPr>
            <a:videoFile r:link="rId1"/>
          </p:nvPr>
        </p:nvPicPr>
        <p:blipFill>
          <a:blip r:embed="rId5"/>
          <a:stretch>
            <a:fillRect/>
          </a:stretch>
        </p:blipFill>
        <p:spPr>
          <a:xfrm>
            <a:off x="1156888" y="628650"/>
            <a:ext cx="5516282" cy="3102909"/>
          </a:xfrm>
          <a:prstGeom prst="rect">
            <a:avLst/>
          </a:prstGeom>
        </p:spPr>
      </p:pic>
      <p:pic>
        <p:nvPicPr>
          <p:cNvPr id="9" name="Picture 8">
            <a:extLst>
              <a:ext uri="{FF2B5EF4-FFF2-40B4-BE49-F238E27FC236}">
                <a16:creationId xmlns:a16="http://schemas.microsoft.com/office/drawing/2014/main" id="{4F12A01A-7695-4E55-BBA8-2FA4C35CA8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85287" y="4114801"/>
            <a:ext cx="6429367" cy="1028699"/>
          </a:xfrm>
          <a:prstGeom prst="rect">
            <a:avLst/>
          </a:prstGeom>
        </p:spPr>
      </p:pic>
    </p:spTree>
    <p:extLst>
      <p:ext uri="{BB962C8B-B14F-4D97-AF65-F5344CB8AC3E}">
        <p14:creationId xmlns:p14="http://schemas.microsoft.com/office/powerpoint/2010/main" val="3670077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DB0BCF-778C-4B73-A053-0108E9A7C52B}"/>
              </a:ext>
            </a:extLst>
          </p:cNvPr>
          <p:cNvPicPr>
            <a:picLocks noChangeAspect="1"/>
          </p:cNvPicPr>
          <p:nvPr/>
        </p:nvPicPr>
        <p:blipFill>
          <a:blip r:embed="rId2"/>
          <a:stretch>
            <a:fillRect/>
          </a:stretch>
        </p:blipFill>
        <p:spPr>
          <a:xfrm>
            <a:off x="6776762" y="0"/>
            <a:ext cx="2367238" cy="1257300"/>
          </a:xfrm>
          <a:prstGeom prst="rect">
            <a:avLst/>
          </a:prstGeom>
        </p:spPr>
      </p:pic>
      <p:pic>
        <p:nvPicPr>
          <p:cNvPr id="8" name="Picture 7">
            <a:extLst>
              <a:ext uri="{FF2B5EF4-FFF2-40B4-BE49-F238E27FC236}">
                <a16:creationId xmlns:a16="http://schemas.microsoft.com/office/drawing/2014/main" id="{BC1D5D6D-EC79-49C9-A3A1-1EB919C740EB}"/>
              </a:ext>
            </a:extLst>
          </p:cNvPr>
          <p:cNvPicPr>
            <a:picLocks noChangeAspect="1"/>
          </p:cNvPicPr>
          <p:nvPr/>
        </p:nvPicPr>
        <p:blipFill>
          <a:blip r:embed="rId3"/>
          <a:stretch>
            <a:fillRect/>
          </a:stretch>
        </p:blipFill>
        <p:spPr>
          <a:xfrm>
            <a:off x="0" y="4114801"/>
            <a:ext cx="2585287" cy="1028700"/>
          </a:xfrm>
          <a:prstGeom prst="rect">
            <a:avLst/>
          </a:prstGeom>
        </p:spPr>
      </p:pic>
      <p:sp>
        <p:nvSpPr>
          <p:cNvPr id="3" name="Rectangle 2">
            <a:extLst>
              <a:ext uri="{FF2B5EF4-FFF2-40B4-BE49-F238E27FC236}">
                <a16:creationId xmlns:a16="http://schemas.microsoft.com/office/drawing/2014/main" id="{177C917A-15C8-4333-9A9E-E985804D04FB}"/>
              </a:ext>
            </a:extLst>
          </p:cNvPr>
          <p:cNvSpPr/>
          <p:nvPr/>
        </p:nvSpPr>
        <p:spPr>
          <a:xfrm>
            <a:off x="135924" y="315128"/>
            <a:ext cx="8743009" cy="4001095"/>
          </a:xfrm>
          <a:prstGeom prst="rect">
            <a:avLst/>
          </a:prstGeom>
        </p:spPr>
        <p:txBody>
          <a:bodyPr wrap="square">
            <a:spAutoFit/>
          </a:bodyPr>
          <a:lstStyle/>
          <a:p>
            <a:r>
              <a:rPr lang="en-US" sz="1200" b="1" dirty="0">
                <a:solidFill>
                  <a:schemeClr val="tx2">
                    <a:lumMod val="75000"/>
                  </a:schemeClr>
                </a:solidFill>
                <a:latin typeface="Heebo" panose="00000800000000000000" pitchFamily="2" charset="-79"/>
                <a:cs typeface="Heebo" panose="00000800000000000000" pitchFamily="2" charset="-79"/>
              </a:rPr>
              <a:t>Keeping connected</a:t>
            </a:r>
          </a:p>
          <a:p>
            <a:endParaRPr lang="en-US" sz="1200" dirty="0">
              <a:solidFill>
                <a:schemeClr val="tx2">
                  <a:lumMod val="75000"/>
                </a:schemeClr>
              </a:solidFill>
              <a:latin typeface="Heebo" panose="00000800000000000000" pitchFamily="2" charset="-79"/>
              <a:cs typeface="Heebo" panose="00000800000000000000" pitchFamily="2" charset="-79"/>
            </a:endParaRPr>
          </a:p>
          <a:p>
            <a:r>
              <a:rPr lang="en-US" sz="1200" b="1" dirty="0">
                <a:solidFill>
                  <a:schemeClr val="tx2">
                    <a:lumMod val="75000"/>
                  </a:schemeClr>
                </a:solidFill>
                <a:latin typeface="Heebo" panose="00000800000000000000" pitchFamily="2" charset="-79"/>
                <a:cs typeface="Heebo" panose="00000800000000000000" pitchFamily="2" charset="-79"/>
              </a:rPr>
              <a:t>Steering Group Meeting</a:t>
            </a:r>
          </a:p>
          <a:p>
            <a:r>
              <a:rPr lang="en-US" sz="1200" dirty="0">
                <a:solidFill>
                  <a:schemeClr val="tx2">
                    <a:lumMod val="75000"/>
                  </a:schemeClr>
                </a:solidFill>
                <a:latin typeface="Heebo" panose="00000800000000000000" pitchFamily="2" charset="-79"/>
                <a:cs typeface="Heebo" panose="00000800000000000000" pitchFamily="2" charset="-79"/>
              </a:rPr>
              <a:t>Since the start of the project, organisations are seeing the true value of the POV project and the </a:t>
            </a:r>
          </a:p>
          <a:p>
            <a:r>
              <a:rPr lang="en-US" sz="1200" dirty="0">
                <a:solidFill>
                  <a:schemeClr val="tx2">
                    <a:lumMod val="75000"/>
                  </a:schemeClr>
                </a:solidFill>
                <a:latin typeface="Heebo" panose="00000800000000000000" pitchFamily="2" charset="-79"/>
                <a:cs typeface="Heebo" panose="00000800000000000000" pitchFamily="2" charset="-79"/>
              </a:rPr>
              <a:t>difference it can make engaging with young people in this way; allowing them to be ‘the voice.’</a:t>
            </a:r>
          </a:p>
          <a:p>
            <a:endParaRPr lang="en-US" sz="1200" dirty="0">
              <a:solidFill>
                <a:schemeClr val="tx2">
                  <a:lumMod val="75000"/>
                </a:schemeClr>
              </a:solidFill>
              <a:latin typeface="Heebo" panose="00000800000000000000" pitchFamily="2" charset="-79"/>
              <a:cs typeface="Heebo" panose="00000800000000000000" pitchFamily="2" charset="-79"/>
            </a:endParaRPr>
          </a:p>
          <a:p>
            <a:r>
              <a:rPr lang="en-US" sz="1200" dirty="0">
                <a:solidFill>
                  <a:schemeClr val="tx2">
                    <a:lumMod val="75000"/>
                  </a:schemeClr>
                </a:solidFill>
                <a:latin typeface="Heebo" panose="00000800000000000000" pitchFamily="2" charset="-79"/>
                <a:cs typeface="Heebo" panose="00000800000000000000" pitchFamily="2" charset="-79"/>
              </a:rPr>
              <a:t>From the start of the project lifespan, we have stayed well connected with </a:t>
            </a:r>
            <a:r>
              <a:rPr lang="en-US" sz="1200" dirty="0" err="1">
                <a:solidFill>
                  <a:schemeClr val="tx2">
                    <a:lumMod val="75000"/>
                  </a:schemeClr>
                </a:solidFill>
                <a:latin typeface="Heebo" panose="00000800000000000000" pitchFamily="2" charset="-79"/>
                <a:cs typeface="Heebo" panose="00000800000000000000" pitchFamily="2" charset="-79"/>
              </a:rPr>
              <a:t>organisational</a:t>
            </a:r>
            <a:r>
              <a:rPr lang="en-US" sz="1200" dirty="0">
                <a:solidFill>
                  <a:schemeClr val="tx2">
                    <a:lumMod val="75000"/>
                  </a:schemeClr>
                </a:solidFill>
                <a:latin typeface="Heebo" panose="00000800000000000000" pitchFamily="2" charset="-79"/>
                <a:cs typeface="Heebo" panose="00000800000000000000" pitchFamily="2" charset="-79"/>
              </a:rPr>
              <a:t> leads through regular emails and TEAMS,</a:t>
            </a:r>
          </a:p>
          <a:p>
            <a:r>
              <a:rPr lang="en-US" sz="1200" dirty="0">
                <a:solidFill>
                  <a:schemeClr val="tx2">
                    <a:lumMod val="75000"/>
                  </a:schemeClr>
                </a:solidFill>
                <a:latin typeface="Heebo" panose="00000800000000000000" pitchFamily="2" charset="-79"/>
                <a:cs typeface="Heebo" panose="00000800000000000000" pitchFamily="2" charset="-79"/>
              </a:rPr>
              <a:t>As well as engaging in a bi-monthly </a:t>
            </a:r>
            <a:r>
              <a:rPr lang="en-US" sz="1200" b="1" dirty="0">
                <a:solidFill>
                  <a:schemeClr val="tx2">
                    <a:lumMod val="75000"/>
                  </a:schemeClr>
                </a:solidFill>
                <a:latin typeface="Heebo" panose="00000800000000000000" pitchFamily="2" charset="-79"/>
                <a:cs typeface="Heebo" panose="00000800000000000000" pitchFamily="2" charset="-79"/>
              </a:rPr>
              <a:t>Steering Group meeting</a:t>
            </a:r>
            <a:r>
              <a:rPr lang="en-US" sz="1200" dirty="0">
                <a:solidFill>
                  <a:schemeClr val="tx2">
                    <a:lumMod val="75000"/>
                  </a:schemeClr>
                </a:solidFill>
                <a:latin typeface="Heebo" panose="00000800000000000000" pitchFamily="2" charset="-79"/>
                <a:cs typeface="Heebo" panose="00000800000000000000" pitchFamily="2" charset="-79"/>
              </a:rPr>
              <a:t>. This is an opportunity for myself as Project Manager to address any </a:t>
            </a:r>
          </a:p>
          <a:p>
            <a:r>
              <a:rPr lang="en-US" sz="1200" dirty="0">
                <a:solidFill>
                  <a:schemeClr val="tx2">
                    <a:lumMod val="75000"/>
                  </a:schemeClr>
                </a:solidFill>
                <a:latin typeface="Heebo" panose="00000800000000000000" pitchFamily="2" charset="-79"/>
                <a:cs typeface="Heebo" panose="00000800000000000000" pitchFamily="2" charset="-79"/>
              </a:rPr>
              <a:t>next steps as well as collective reflection on the reporting. Leads have made huge strides within the project and this is evident in the</a:t>
            </a:r>
          </a:p>
          <a:p>
            <a:r>
              <a:rPr lang="en-US" sz="1200" dirty="0">
                <a:solidFill>
                  <a:schemeClr val="tx2">
                    <a:lumMod val="75000"/>
                  </a:schemeClr>
                </a:solidFill>
                <a:latin typeface="Heebo" panose="00000800000000000000" pitchFamily="2" charset="-79"/>
                <a:cs typeface="Heebo" panose="00000800000000000000" pitchFamily="2" charset="-79"/>
              </a:rPr>
              <a:t>Increase of young people accessing their locations:</a:t>
            </a:r>
          </a:p>
          <a:p>
            <a:endParaRPr lang="en-US" sz="1200" dirty="0">
              <a:solidFill>
                <a:schemeClr val="tx2">
                  <a:lumMod val="75000"/>
                </a:schemeClr>
              </a:solidFill>
              <a:latin typeface="Heebo" panose="00000800000000000000" pitchFamily="2" charset="-79"/>
              <a:cs typeface="Heebo" panose="00000800000000000000" pitchFamily="2" charset="-79"/>
            </a:endParaRPr>
          </a:p>
          <a:p>
            <a:endParaRPr lang="en-US" sz="1200" dirty="0">
              <a:solidFill>
                <a:schemeClr val="tx2">
                  <a:lumMod val="75000"/>
                </a:schemeClr>
              </a:solidFill>
              <a:latin typeface="Heebo" panose="00000800000000000000" pitchFamily="2" charset="-79"/>
              <a:cs typeface="Heebo" panose="00000800000000000000" pitchFamily="2" charset="-79"/>
            </a:endParaRPr>
          </a:p>
          <a:p>
            <a:pPr marL="171450" indent="-171450">
              <a:buFont typeface="Arial" panose="020B0604020202020204" pitchFamily="34" charset="0"/>
              <a:buChar char="•"/>
            </a:pPr>
            <a:r>
              <a:rPr lang="en-US" sz="1200" dirty="0">
                <a:solidFill>
                  <a:schemeClr val="tx2">
                    <a:lumMod val="75000"/>
                  </a:schemeClr>
                </a:solidFill>
                <a:latin typeface="Heebo" panose="00000800000000000000" pitchFamily="2" charset="-79"/>
                <a:cs typeface="Heebo" panose="00000800000000000000" pitchFamily="2" charset="-79"/>
              </a:rPr>
              <a:t>In just 6 months, the project objectives of increasing </a:t>
            </a:r>
            <a:r>
              <a:rPr lang="en-US" sz="1200" b="1" dirty="0">
                <a:solidFill>
                  <a:schemeClr val="tx2">
                    <a:lumMod val="75000"/>
                  </a:schemeClr>
                </a:solidFill>
                <a:latin typeface="Heebo" panose="00000800000000000000" pitchFamily="2" charset="-79"/>
                <a:cs typeface="Heebo" panose="00000800000000000000" pitchFamily="2" charset="-79"/>
              </a:rPr>
              <a:t>100 new volunteers into volunteering opportunities </a:t>
            </a:r>
          </a:p>
          <a:p>
            <a:pPr marL="171450" indent="-171450">
              <a:buFont typeface="Arial" panose="020B0604020202020204" pitchFamily="34" charset="0"/>
              <a:buChar char="•"/>
            </a:pPr>
            <a:r>
              <a:rPr lang="en-US" sz="1200" b="1" dirty="0">
                <a:solidFill>
                  <a:schemeClr val="tx2">
                    <a:lumMod val="75000"/>
                  </a:schemeClr>
                </a:solidFill>
                <a:latin typeface="Heebo" panose="00000800000000000000" pitchFamily="2" charset="-79"/>
                <a:cs typeface="Heebo" panose="00000800000000000000" pitchFamily="2" charset="-79"/>
              </a:rPr>
              <a:t>has been met</a:t>
            </a:r>
            <a:r>
              <a:rPr lang="en-US" sz="1200" dirty="0">
                <a:solidFill>
                  <a:schemeClr val="tx2">
                    <a:lumMod val="75000"/>
                  </a:schemeClr>
                </a:solidFill>
                <a:latin typeface="Heebo" panose="00000800000000000000" pitchFamily="2" charset="-79"/>
                <a:cs typeface="Heebo" panose="00000800000000000000" pitchFamily="2" charset="-79"/>
              </a:rPr>
              <a:t>;</a:t>
            </a:r>
          </a:p>
          <a:p>
            <a:pPr marL="171450" indent="-171450">
              <a:buFont typeface="Arial" panose="020B0604020202020204" pitchFamily="34" charset="0"/>
              <a:buChar char="•"/>
            </a:pPr>
            <a:r>
              <a:rPr lang="en-US" sz="1200" dirty="0">
                <a:solidFill>
                  <a:schemeClr val="tx2">
                    <a:lumMod val="75000"/>
                  </a:schemeClr>
                </a:solidFill>
                <a:latin typeface="Heebo" panose="00000800000000000000" pitchFamily="2" charset="-79"/>
                <a:cs typeface="Heebo" panose="00000800000000000000" pitchFamily="2" charset="-79"/>
              </a:rPr>
              <a:t>Since the start of the project a total of </a:t>
            </a:r>
            <a:r>
              <a:rPr lang="en-US" sz="1200" b="1" dirty="0">
                <a:solidFill>
                  <a:schemeClr val="tx2">
                    <a:lumMod val="75000"/>
                  </a:schemeClr>
                </a:solidFill>
                <a:latin typeface="Heebo" panose="00000800000000000000" pitchFamily="2" charset="-79"/>
                <a:cs typeface="Heebo" panose="00000800000000000000" pitchFamily="2" charset="-79"/>
              </a:rPr>
              <a:t>112 new volunteers </a:t>
            </a:r>
            <a:r>
              <a:rPr lang="en-US" sz="1200" dirty="0">
                <a:solidFill>
                  <a:schemeClr val="tx2">
                    <a:lumMod val="75000"/>
                  </a:schemeClr>
                </a:solidFill>
                <a:latin typeface="Heebo" panose="00000800000000000000" pitchFamily="2" charset="-79"/>
                <a:cs typeface="Heebo" panose="00000800000000000000" pitchFamily="2" charset="-79"/>
              </a:rPr>
              <a:t>have been recruited across the partnership;</a:t>
            </a:r>
          </a:p>
          <a:p>
            <a:pPr marL="171450" indent="-171450">
              <a:buFont typeface="Arial" panose="020B0604020202020204" pitchFamily="34" charset="0"/>
              <a:buChar char="•"/>
            </a:pPr>
            <a:r>
              <a:rPr lang="en-US" sz="1200" dirty="0">
                <a:solidFill>
                  <a:schemeClr val="tx2">
                    <a:lumMod val="75000"/>
                  </a:schemeClr>
                </a:solidFill>
                <a:latin typeface="Heebo" panose="00000800000000000000" pitchFamily="2" charset="-79"/>
                <a:cs typeface="Heebo" panose="00000800000000000000" pitchFamily="2" charset="-79"/>
              </a:rPr>
              <a:t>A total </a:t>
            </a:r>
            <a:r>
              <a:rPr lang="en-US" sz="1200" b="1" dirty="0">
                <a:solidFill>
                  <a:schemeClr val="tx2">
                    <a:lumMod val="75000"/>
                  </a:schemeClr>
                </a:solidFill>
                <a:latin typeface="Heebo" panose="00000800000000000000" pitchFamily="2" charset="-79"/>
                <a:cs typeface="Heebo" panose="00000800000000000000" pitchFamily="2" charset="-79"/>
              </a:rPr>
              <a:t>of only 8 young people have left the volunteer projects</a:t>
            </a:r>
            <a:r>
              <a:rPr lang="en-US" sz="1200" dirty="0">
                <a:solidFill>
                  <a:schemeClr val="tx2">
                    <a:lumMod val="75000"/>
                  </a:schemeClr>
                </a:solidFill>
                <a:latin typeface="Heebo" panose="00000800000000000000" pitchFamily="2" charset="-79"/>
                <a:cs typeface="Heebo" panose="00000800000000000000" pitchFamily="2" charset="-79"/>
              </a:rPr>
              <a:t>, equates to just 7%</a:t>
            </a:r>
            <a:r>
              <a:rPr lang="en-US" sz="1200" dirty="0">
                <a:solidFill>
                  <a:schemeClr val="tx2">
                    <a:lumMod val="75000"/>
                  </a:schemeClr>
                </a:solidFill>
                <a:latin typeface="Helvetica Neue" panose="02000503000000020004" pitchFamily="2"/>
              </a:rPr>
              <a:t>;</a:t>
            </a:r>
          </a:p>
          <a:p>
            <a:pPr marL="171450" indent="-171450">
              <a:buFont typeface="Arial" panose="020B0604020202020204" pitchFamily="34" charset="0"/>
              <a:buChar char="•"/>
            </a:pPr>
            <a:endParaRPr lang="en-US" sz="1400" dirty="0">
              <a:solidFill>
                <a:schemeClr val="tx2">
                  <a:lumMod val="75000"/>
                </a:schemeClr>
              </a:solidFill>
            </a:endParaRPr>
          </a:p>
          <a:p>
            <a:endParaRPr lang="en-US" sz="1200" dirty="0">
              <a:solidFill>
                <a:schemeClr val="tx2">
                  <a:lumMod val="75000"/>
                </a:schemeClr>
              </a:solidFill>
            </a:endParaRPr>
          </a:p>
        </p:txBody>
      </p:sp>
      <p:pic>
        <p:nvPicPr>
          <p:cNvPr id="6" name="Picture 5">
            <a:extLst>
              <a:ext uri="{FF2B5EF4-FFF2-40B4-BE49-F238E27FC236}">
                <a16:creationId xmlns:a16="http://schemas.microsoft.com/office/drawing/2014/main" id="{979D4491-41E7-463E-A518-987B395F02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4633" y="4114801"/>
            <a:ext cx="6429367" cy="1028699"/>
          </a:xfrm>
          <a:prstGeom prst="rect">
            <a:avLst/>
          </a:prstGeom>
        </p:spPr>
      </p:pic>
    </p:spTree>
    <p:extLst>
      <p:ext uri="{BB962C8B-B14F-4D97-AF65-F5344CB8AC3E}">
        <p14:creationId xmlns:p14="http://schemas.microsoft.com/office/powerpoint/2010/main" val="3064753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DB0BCF-778C-4B73-A053-0108E9A7C52B}"/>
              </a:ext>
            </a:extLst>
          </p:cNvPr>
          <p:cNvPicPr>
            <a:picLocks noChangeAspect="1"/>
          </p:cNvPicPr>
          <p:nvPr/>
        </p:nvPicPr>
        <p:blipFill>
          <a:blip r:embed="rId2"/>
          <a:stretch>
            <a:fillRect/>
          </a:stretch>
        </p:blipFill>
        <p:spPr>
          <a:xfrm>
            <a:off x="6776762" y="0"/>
            <a:ext cx="2367238" cy="1257300"/>
          </a:xfrm>
          <a:prstGeom prst="rect">
            <a:avLst/>
          </a:prstGeom>
        </p:spPr>
      </p:pic>
      <p:pic>
        <p:nvPicPr>
          <p:cNvPr id="8" name="Picture 7">
            <a:extLst>
              <a:ext uri="{FF2B5EF4-FFF2-40B4-BE49-F238E27FC236}">
                <a16:creationId xmlns:a16="http://schemas.microsoft.com/office/drawing/2014/main" id="{BC1D5D6D-EC79-49C9-A3A1-1EB919C740EB}"/>
              </a:ext>
            </a:extLst>
          </p:cNvPr>
          <p:cNvPicPr>
            <a:picLocks noChangeAspect="1"/>
          </p:cNvPicPr>
          <p:nvPr/>
        </p:nvPicPr>
        <p:blipFill>
          <a:blip r:embed="rId3"/>
          <a:stretch>
            <a:fillRect/>
          </a:stretch>
        </p:blipFill>
        <p:spPr>
          <a:xfrm>
            <a:off x="0" y="4114801"/>
            <a:ext cx="2585287" cy="1028700"/>
          </a:xfrm>
          <a:prstGeom prst="rect">
            <a:avLst/>
          </a:prstGeom>
        </p:spPr>
      </p:pic>
      <p:sp>
        <p:nvSpPr>
          <p:cNvPr id="3" name="Rectangle 2">
            <a:extLst>
              <a:ext uri="{FF2B5EF4-FFF2-40B4-BE49-F238E27FC236}">
                <a16:creationId xmlns:a16="http://schemas.microsoft.com/office/drawing/2014/main" id="{177C917A-15C8-4333-9A9E-E985804D04FB}"/>
              </a:ext>
            </a:extLst>
          </p:cNvPr>
          <p:cNvSpPr/>
          <p:nvPr/>
        </p:nvSpPr>
        <p:spPr>
          <a:xfrm>
            <a:off x="98251" y="197031"/>
            <a:ext cx="9088998" cy="4524315"/>
          </a:xfrm>
          <a:prstGeom prst="rect">
            <a:avLst/>
          </a:prstGeom>
        </p:spPr>
        <p:txBody>
          <a:bodyPr wrap="square">
            <a:spAutoFit/>
          </a:bodyPr>
          <a:lstStyle/>
          <a:p>
            <a:r>
              <a:rPr lang="en-US" sz="1200" b="1" dirty="0">
                <a:solidFill>
                  <a:schemeClr val="tx2">
                    <a:lumMod val="75000"/>
                  </a:schemeClr>
                </a:solidFill>
                <a:latin typeface="Heebo" panose="00000800000000000000" pitchFamily="2" charset="-79"/>
                <a:cs typeface="Heebo" panose="00000800000000000000" pitchFamily="2" charset="-79"/>
              </a:rPr>
              <a:t>Keeping connected</a:t>
            </a:r>
          </a:p>
          <a:p>
            <a:endParaRPr lang="en-US" sz="1200" dirty="0">
              <a:solidFill>
                <a:schemeClr val="tx2">
                  <a:lumMod val="75000"/>
                </a:schemeClr>
              </a:solidFill>
              <a:latin typeface="Heebo" panose="00000800000000000000" pitchFamily="2" charset="-79"/>
              <a:cs typeface="Heebo" panose="00000800000000000000" pitchFamily="2" charset="-79"/>
            </a:endParaRPr>
          </a:p>
          <a:p>
            <a:r>
              <a:rPr lang="en-US" sz="1200" b="1" dirty="0">
                <a:solidFill>
                  <a:schemeClr val="tx2">
                    <a:lumMod val="75000"/>
                  </a:schemeClr>
                </a:solidFill>
                <a:latin typeface="Heebo" panose="00000800000000000000" pitchFamily="2" charset="-79"/>
                <a:cs typeface="Heebo" panose="00000800000000000000" pitchFamily="2" charset="-79"/>
              </a:rPr>
              <a:t>Young People Advisory Group Meeting</a:t>
            </a:r>
          </a:p>
          <a:p>
            <a:endParaRPr lang="en-US" sz="1200" b="1" dirty="0">
              <a:solidFill>
                <a:schemeClr val="tx2">
                  <a:lumMod val="75000"/>
                </a:schemeClr>
              </a:solidFill>
              <a:latin typeface="Heebo" panose="00000800000000000000" pitchFamily="2" charset="-79"/>
              <a:cs typeface="Heebo" panose="00000800000000000000" pitchFamily="2" charset="-79"/>
            </a:endParaRPr>
          </a:p>
          <a:p>
            <a:r>
              <a:rPr lang="en-US" sz="1200" dirty="0">
                <a:solidFill>
                  <a:schemeClr val="tx2">
                    <a:lumMod val="75000"/>
                  </a:schemeClr>
                </a:solidFill>
                <a:latin typeface="Heebo" panose="00000800000000000000" pitchFamily="2" charset="-79"/>
                <a:cs typeface="Heebo" panose="00000800000000000000" pitchFamily="2" charset="-79"/>
              </a:rPr>
              <a:t>Since the start of the project a meeting was formed to allow the voice of the </a:t>
            </a:r>
          </a:p>
          <a:p>
            <a:r>
              <a:rPr lang="en-US" sz="1200" dirty="0">
                <a:solidFill>
                  <a:schemeClr val="tx2">
                    <a:lumMod val="75000"/>
                  </a:schemeClr>
                </a:solidFill>
                <a:latin typeface="Heebo" panose="00000800000000000000" pitchFamily="2" charset="-79"/>
                <a:cs typeface="Heebo" panose="00000800000000000000" pitchFamily="2" charset="-79"/>
              </a:rPr>
              <a:t>Young People to be truly captured. </a:t>
            </a:r>
          </a:p>
          <a:p>
            <a:endParaRPr lang="en-US" sz="1200" dirty="0">
              <a:solidFill>
                <a:schemeClr val="tx2">
                  <a:lumMod val="75000"/>
                </a:schemeClr>
              </a:solidFill>
              <a:latin typeface="Heebo" panose="00000800000000000000" pitchFamily="2" charset="-79"/>
              <a:cs typeface="Heebo" panose="00000800000000000000" pitchFamily="2" charset="-79"/>
            </a:endParaRPr>
          </a:p>
          <a:p>
            <a:r>
              <a:rPr lang="en-US" sz="1200" dirty="0">
                <a:solidFill>
                  <a:schemeClr val="tx2">
                    <a:lumMod val="75000"/>
                  </a:schemeClr>
                </a:solidFill>
                <a:latin typeface="Heebo" panose="00000800000000000000" pitchFamily="2" charset="-79"/>
                <a:cs typeface="Heebo" panose="00000800000000000000" pitchFamily="2" charset="-79"/>
              </a:rPr>
              <a:t>The meeting takes place via TEAMS and includes young people from each partner organisation within the projects and myself as Project Manager. </a:t>
            </a:r>
          </a:p>
          <a:p>
            <a:endParaRPr lang="en-US" sz="1200" dirty="0">
              <a:solidFill>
                <a:schemeClr val="tx2">
                  <a:lumMod val="75000"/>
                </a:schemeClr>
              </a:solidFill>
              <a:latin typeface="Heebo" panose="00000800000000000000" pitchFamily="2" charset="-79"/>
              <a:cs typeface="Heebo" panose="00000800000000000000" pitchFamily="2" charset="-79"/>
            </a:endParaRPr>
          </a:p>
          <a:p>
            <a:r>
              <a:rPr lang="en-US" sz="1200" dirty="0">
                <a:solidFill>
                  <a:schemeClr val="tx2">
                    <a:lumMod val="75000"/>
                  </a:schemeClr>
                </a:solidFill>
                <a:latin typeface="Heebo" panose="00000800000000000000" pitchFamily="2" charset="-79"/>
                <a:cs typeface="Heebo" panose="00000800000000000000" pitchFamily="2" charset="-79"/>
              </a:rPr>
              <a:t>It is crucial that no other leads are present to allow the young people to feel comfortable and confident enough to share their ideas. </a:t>
            </a:r>
          </a:p>
          <a:p>
            <a:endParaRPr lang="en-US" sz="1200" dirty="0">
              <a:solidFill>
                <a:schemeClr val="tx2">
                  <a:lumMod val="75000"/>
                </a:schemeClr>
              </a:solidFill>
              <a:latin typeface="Heebo" panose="00000800000000000000" pitchFamily="2" charset="-79"/>
              <a:cs typeface="Heebo" panose="00000800000000000000" pitchFamily="2" charset="-79"/>
            </a:endParaRPr>
          </a:p>
          <a:p>
            <a:r>
              <a:rPr lang="en-US" sz="1200" dirty="0">
                <a:solidFill>
                  <a:schemeClr val="tx2">
                    <a:lumMod val="75000"/>
                  </a:schemeClr>
                </a:solidFill>
                <a:latin typeface="Heebo" panose="00000800000000000000" pitchFamily="2" charset="-79"/>
                <a:cs typeface="Heebo" panose="00000800000000000000" pitchFamily="2" charset="-79"/>
              </a:rPr>
              <a:t>The meetings are held on a monthly basis to ensure there is high momentum. </a:t>
            </a:r>
          </a:p>
          <a:p>
            <a:endParaRPr lang="en-US" sz="1200" dirty="0">
              <a:solidFill>
                <a:schemeClr val="tx2">
                  <a:lumMod val="75000"/>
                </a:schemeClr>
              </a:solidFill>
              <a:latin typeface="Heebo" panose="00000800000000000000" pitchFamily="2" charset="-79"/>
              <a:cs typeface="Heebo" panose="00000800000000000000" pitchFamily="2" charset="-79"/>
            </a:endParaRPr>
          </a:p>
          <a:p>
            <a:r>
              <a:rPr lang="en-US" sz="1200" dirty="0">
                <a:solidFill>
                  <a:schemeClr val="tx2">
                    <a:lumMod val="75000"/>
                  </a:schemeClr>
                </a:solidFill>
                <a:latin typeface="Heebo" panose="00000800000000000000" pitchFamily="2" charset="-79"/>
                <a:cs typeface="Heebo" panose="00000800000000000000" pitchFamily="2" charset="-79"/>
              </a:rPr>
              <a:t>From the meetings, the Young People have impacted the POV project as follows:</a:t>
            </a:r>
          </a:p>
          <a:p>
            <a:pPr marL="171450" indent="-171450">
              <a:buFont typeface="Arial" panose="020B0604020202020204" pitchFamily="34" charset="0"/>
              <a:buChar char="•"/>
            </a:pPr>
            <a:r>
              <a:rPr lang="en-US" sz="1200" dirty="0">
                <a:solidFill>
                  <a:schemeClr val="tx2">
                    <a:lumMod val="75000"/>
                  </a:schemeClr>
                </a:solidFill>
                <a:latin typeface="Heebo" panose="00000800000000000000" pitchFamily="2" charset="-79"/>
                <a:cs typeface="Heebo" panose="00000800000000000000" pitchFamily="2" charset="-79"/>
              </a:rPr>
              <a:t>Changing of the filming and editing elements of the project to be through their phones, not by adults;</a:t>
            </a:r>
          </a:p>
          <a:p>
            <a:pPr marL="171450" indent="-171450">
              <a:buFont typeface="Arial" panose="020B0604020202020204" pitchFamily="34" charset="0"/>
              <a:buChar char="•"/>
            </a:pPr>
            <a:r>
              <a:rPr lang="en-US" sz="1200" dirty="0">
                <a:solidFill>
                  <a:schemeClr val="tx2">
                    <a:lumMod val="75000"/>
                  </a:schemeClr>
                </a:solidFill>
                <a:latin typeface="Heebo" panose="00000800000000000000" pitchFamily="2" charset="-79"/>
                <a:cs typeface="Heebo" panose="00000800000000000000" pitchFamily="2" charset="-79"/>
              </a:rPr>
              <a:t>Design of the filming and editing workshops ran by Junction Arts to support the above;</a:t>
            </a:r>
          </a:p>
          <a:p>
            <a:pPr marL="171450" indent="-171450">
              <a:buFont typeface="Arial" panose="020B0604020202020204" pitchFamily="34" charset="0"/>
              <a:buChar char="•"/>
            </a:pPr>
            <a:r>
              <a:rPr lang="en-US" sz="1200" dirty="0">
                <a:solidFill>
                  <a:schemeClr val="tx2">
                    <a:lumMod val="75000"/>
                  </a:schemeClr>
                </a:solidFill>
                <a:latin typeface="Heebo" panose="00000800000000000000" pitchFamily="2" charset="-79"/>
                <a:cs typeface="Heebo" panose="00000800000000000000" pitchFamily="2" charset="-79"/>
              </a:rPr>
              <a:t>The development of the Discord Platform, to help support young people’s confidence in volunteering </a:t>
            </a:r>
          </a:p>
          <a:p>
            <a:r>
              <a:rPr lang="en-US" sz="1200" dirty="0">
                <a:solidFill>
                  <a:schemeClr val="tx2">
                    <a:lumMod val="75000"/>
                  </a:schemeClr>
                </a:solidFill>
                <a:latin typeface="Heebo" panose="00000800000000000000" pitchFamily="2" charset="-79"/>
                <a:cs typeface="Heebo" panose="00000800000000000000" pitchFamily="2" charset="-79"/>
              </a:rPr>
              <a:t>opportunities;</a:t>
            </a:r>
          </a:p>
          <a:p>
            <a:pPr marL="171450" indent="-171450">
              <a:buFont typeface="Arial" panose="020B0604020202020204" pitchFamily="34" charset="0"/>
              <a:buChar char="•"/>
            </a:pPr>
            <a:r>
              <a:rPr lang="en-US" sz="1200" dirty="0">
                <a:solidFill>
                  <a:schemeClr val="tx2">
                    <a:lumMod val="75000"/>
                  </a:schemeClr>
                </a:solidFill>
                <a:latin typeface="Heebo" panose="00000800000000000000" pitchFamily="2" charset="-79"/>
                <a:cs typeface="Heebo" panose="00000800000000000000" pitchFamily="2" charset="-79"/>
              </a:rPr>
              <a:t>The layout and structure of the POV website when accessing necessary information.</a:t>
            </a:r>
          </a:p>
          <a:p>
            <a:endParaRPr lang="en-US" sz="1200" dirty="0">
              <a:solidFill>
                <a:schemeClr val="tx2">
                  <a:lumMod val="75000"/>
                </a:schemeClr>
              </a:solidFill>
            </a:endParaRPr>
          </a:p>
          <a:p>
            <a:endParaRPr lang="en-US" sz="1200" dirty="0">
              <a:solidFill>
                <a:schemeClr val="tx2">
                  <a:lumMod val="75000"/>
                </a:schemeClr>
              </a:solidFill>
            </a:endParaRPr>
          </a:p>
          <a:p>
            <a:endParaRPr lang="en-US" sz="1200" dirty="0">
              <a:solidFill>
                <a:schemeClr val="tx2">
                  <a:lumMod val="75000"/>
                </a:schemeClr>
              </a:solidFill>
            </a:endParaRPr>
          </a:p>
        </p:txBody>
      </p:sp>
      <p:pic>
        <p:nvPicPr>
          <p:cNvPr id="6" name="Picture 5">
            <a:extLst>
              <a:ext uri="{FF2B5EF4-FFF2-40B4-BE49-F238E27FC236}">
                <a16:creationId xmlns:a16="http://schemas.microsoft.com/office/drawing/2014/main" id="{B3F065A2-EBB6-483B-9219-C11245BAFA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9631" y="4106648"/>
            <a:ext cx="6429367" cy="1028699"/>
          </a:xfrm>
          <a:prstGeom prst="rect">
            <a:avLst/>
          </a:prstGeom>
        </p:spPr>
      </p:pic>
    </p:spTree>
    <p:extLst>
      <p:ext uri="{BB962C8B-B14F-4D97-AF65-F5344CB8AC3E}">
        <p14:creationId xmlns:p14="http://schemas.microsoft.com/office/powerpoint/2010/main" val="4250458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DB0BCF-778C-4B73-A053-0108E9A7C52B}"/>
              </a:ext>
            </a:extLst>
          </p:cNvPr>
          <p:cNvPicPr>
            <a:picLocks noChangeAspect="1"/>
          </p:cNvPicPr>
          <p:nvPr/>
        </p:nvPicPr>
        <p:blipFill>
          <a:blip r:embed="rId2"/>
          <a:stretch>
            <a:fillRect/>
          </a:stretch>
        </p:blipFill>
        <p:spPr>
          <a:xfrm>
            <a:off x="6776762" y="0"/>
            <a:ext cx="2367238" cy="1257300"/>
          </a:xfrm>
          <a:prstGeom prst="rect">
            <a:avLst/>
          </a:prstGeom>
        </p:spPr>
      </p:pic>
      <p:pic>
        <p:nvPicPr>
          <p:cNvPr id="8" name="Picture 7">
            <a:extLst>
              <a:ext uri="{FF2B5EF4-FFF2-40B4-BE49-F238E27FC236}">
                <a16:creationId xmlns:a16="http://schemas.microsoft.com/office/drawing/2014/main" id="{BC1D5D6D-EC79-49C9-A3A1-1EB919C740EB}"/>
              </a:ext>
            </a:extLst>
          </p:cNvPr>
          <p:cNvPicPr>
            <a:picLocks noChangeAspect="1"/>
          </p:cNvPicPr>
          <p:nvPr/>
        </p:nvPicPr>
        <p:blipFill>
          <a:blip r:embed="rId3"/>
          <a:stretch>
            <a:fillRect/>
          </a:stretch>
        </p:blipFill>
        <p:spPr>
          <a:xfrm>
            <a:off x="0" y="4114801"/>
            <a:ext cx="2585287" cy="1028700"/>
          </a:xfrm>
          <a:prstGeom prst="rect">
            <a:avLst/>
          </a:prstGeom>
        </p:spPr>
      </p:pic>
      <p:sp>
        <p:nvSpPr>
          <p:cNvPr id="3" name="Rectangle 2">
            <a:extLst>
              <a:ext uri="{FF2B5EF4-FFF2-40B4-BE49-F238E27FC236}">
                <a16:creationId xmlns:a16="http://schemas.microsoft.com/office/drawing/2014/main" id="{177C917A-15C8-4333-9A9E-E985804D04FB}"/>
              </a:ext>
            </a:extLst>
          </p:cNvPr>
          <p:cNvSpPr/>
          <p:nvPr/>
        </p:nvSpPr>
        <p:spPr>
          <a:xfrm>
            <a:off x="104164" y="134774"/>
            <a:ext cx="5966698" cy="1107996"/>
          </a:xfrm>
          <a:prstGeom prst="rect">
            <a:avLst/>
          </a:prstGeom>
        </p:spPr>
        <p:txBody>
          <a:bodyPr wrap="none">
            <a:spAutoFit/>
          </a:bodyPr>
          <a:lstStyle/>
          <a:p>
            <a:r>
              <a:rPr lang="en-US" b="1" dirty="0">
                <a:solidFill>
                  <a:schemeClr val="tx2">
                    <a:lumMod val="75000"/>
                  </a:schemeClr>
                </a:solidFill>
                <a:latin typeface="Heebo" panose="00000800000000000000" pitchFamily="2" charset="-79"/>
                <a:cs typeface="Heebo" panose="00000800000000000000" pitchFamily="2" charset="-79"/>
              </a:rPr>
              <a:t>Some of the positives from the organisations involved…</a:t>
            </a:r>
          </a:p>
          <a:p>
            <a:endParaRPr lang="en-US" sz="2400" dirty="0">
              <a:solidFill>
                <a:schemeClr val="tx2">
                  <a:lumMod val="75000"/>
                </a:schemeClr>
              </a:solidFill>
            </a:endParaRPr>
          </a:p>
          <a:p>
            <a:endParaRPr lang="en-US" sz="1200" dirty="0">
              <a:solidFill>
                <a:schemeClr val="tx2">
                  <a:lumMod val="75000"/>
                </a:schemeClr>
              </a:solidFill>
            </a:endParaRPr>
          </a:p>
          <a:p>
            <a:endParaRPr lang="en-US" sz="1200" dirty="0">
              <a:solidFill>
                <a:schemeClr val="tx2">
                  <a:lumMod val="75000"/>
                </a:schemeClr>
              </a:solidFill>
            </a:endParaRPr>
          </a:p>
        </p:txBody>
      </p:sp>
      <p:pic>
        <p:nvPicPr>
          <p:cNvPr id="2" name="Picture 1">
            <a:extLst>
              <a:ext uri="{FF2B5EF4-FFF2-40B4-BE49-F238E27FC236}">
                <a16:creationId xmlns:a16="http://schemas.microsoft.com/office/drawing/2014/main" id="{49363C7A-833A-405A-B31E-579795F13220}"/>
              </a:ext>
            </a:extLst>
          </p:cNvPr>
          <p:cNvPicPr>
            <a:picLocks noChangeAspect="1"/>
          </p:cNvPicPr>
          <p:nvPr/>
        </p:nvPicPr>
        <p:blipFill>
          <a:blip r:embed="rId4"/>
          <a:stretch>
            <a:fillRect/>
          </a:stretch>
        </p:blipFill>
        <p:spPr>
          <a:xfrm>
            <a:off x="182029" y="556028"/>
            <a:ext cx="2905484" cy="3558773"/>
          </a:xfrm>
          <a:prstGeom prst="rect">
            <a:avLst/>
          </a:prstGeom>
        </p:spPr>
      </p:pic>
      <p:pic>
        <p:nvPicPr>
          <p:cNvPr id="7" name="Picture 6">
            <a:extLst>
              <a:ext uri="{FF2B5EF4-FFF2-40B4-BE49-F238E27FC236}">
                <a16:creationId xmlns:a16="http://schemas.microsoft.com/office/drawing/2014/main" id="{CF0CD2AD-0122-4B53-862F-02025CE452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9631" y="4106648"/>
            <a:ext cx="6429367" cy="1028699"/>
          </a:xfrm>
          <a:prstGeom prst="rect">
            <a:avLst/>
          </a:prstGeom>
        </p:spPr>
      </p:pic>
      <p:sp>
        <p:nvSpPr>
          <p:cNvPr id="11" name="TextBox 10">
            <a:extLst>
              <a:ext uri="{FF2B5EF4-FFF2-40B4-BE49-F238E27FC236}">
                <a16:creationId xmlns:a16="http://schemas.microsoft.com/office/drawing/2014/main" id="{9689F22A-3626-4C37-AC5B-0B899B61A4AF}"/>
              </a:ext>
            </a:extLst>
          </p:cNvPr>
          <p:cNvSpPr txBox="1"/>
          <p:nvPr/>
        </p:nvSpPr>
        <p:spPr>
          <a:xfrm>
            <a:off x="3206216" y="934913"/>
            <a:ext cx="5877979" cy="3508653"/>
          </a:xfrm>
          <a:prstGeom prst="rect">
            <a:avLst/>
          </a:prstGeom>
          <a:noFill/>
        </p:spPr>
        <p:txBody>
          <a:bodyPr wrap="square" rtlCol="0">
            <a:spAutoFit/>
          </a:bodyPr>
          <a:lstStyle/>
          <a:p>
            <a:r>
              <a:rPr lang="en-US" sz="1200" b="1" dirty="0">
                <a:solidFill>
                  <a:schemeClr val="tx2">
                    <a:lumMod val="75000"/>
                  </a:schemeClr>
                </a:solidFill>
                <a:latin typeface="Heebo" panose="00000800000000000000" pitchFamily="2" charset="-79"/>
                <a:cs typeface="Heebo" panose="00000800000000000000" pitchFamily="2" charset="-79"/>
              </a:rPr>
              <a:t>Rhubarb Farm</a:t>
            </a:r>
          </a:p>
          <a:p>
            <a:endParaRPr lang="en-US" sz="1200" b="1" dirty="0">
              <a:solidFill>
                <a:schemeClr val="tx2">
                  <a:lumMod val="75000"/>
                </a:schemeClr>
              </a:solidFill>
              <a:latin typeface="Heebo" panose="00000800000000000000" pitchFamily="2" charset="-79"/>
              <a:cs typeface="Heebo" panose="00000800000000000000" pitchFamily="2" charset="-79"/>
            </a:endParaRPr>
          </a:p>
          <a:p>
            <a:r>
              <a:rPr lang="en-GB" sz="1200" dirty="0">
                <a:latin typeface="Heebo" panose="00000800000000000000" pitchFamily="2" charset="-79"/>
                <a:cs typeface="Heebo" panose="00000800000000000000" pitchFamily="2" charset="-79"/>
              </a:rPr>
              <a:t>The young people have worked together on a joint piece of art as well as being </a:t>
            </a:r>
          </a:p>
          <a:p>
            <a:r>
              <a:rPr lang="en-GB" sz="1200" dirty="0">
                <a:latin typeface="Heebo" panose="00000800000000000000" pitchFamily="2" charset="-79"/>
                <a:cs typeface="Heebo" panose="00000800000000000000" pitchFamily="2" charset="-79"/>
              </a:rPr>
              <a:t>encouraged to complete a solo piece of work. Allowing the young people, the </a:t>
            </a:r>
          </a:p>
          <a:p>
            <a:r>
              <a:rPr lang="en-GB" sz="1200" dirty="0">
                <a:latin typeface="Heebo" panose="00000800000000000000" pitchFamily="2" charset="-79"/>
                <a:cs typeface="Heebo" panose="00000800000000000000" pitchFamily="2" charset="-79"/>
              </a:rPr>
              <a:t>capacity to flourish with their own ideas has been crucial for Rhubarb Farm in </a:t>
            </a:r>
          </a:p>
          <a:p>
            <a:r>
              <a:rPr lang="en-GB" sz="1200" dirty="0">
                <a:latin typeface="Heebo" panose="00000800000000000000" pitchFamily="2" charset="-79"/>
                <a:cs typeface="Heebo" panose="00000800000000000000" pitchFamily="2" charset="-79"/>
              </a:rPr>
              <a:t>helping support the mental health and wellbeing of the young people. They are</a:t>
            </a:r>
          </a:p>
          <a:p>
            <a:r>
              <a:rPr lang="en-GB" sz="1200" dirty="0">
                <a:latin typeface="Heebo" panose="00000800000000000000" pitchFamily="2" charset="-79"/>
                <a:cs typeface="Heebo" panose="00000800000000000000" pitchFamily="2" charset="-79"/>
              </a:rPr>
              <a:t>already witnessing huge impact across the Farm through the POV project within </a:t>
            </a:r>
          </a:p>
          <a:p>
            <a:r>
              <a:rPr lang="en-GB" sz="1200" dirty="0">
                <a:latin typeface="Heebo" panose="00000800000000000000" pitchFamily="2" charset="-79"/>
                <a:cs typeface="Heebo" panose="00000800000000000000" pitchFamily="2" charset="-79"/>
              </a:rPr>
              <a:t>all work which has been pleasing to see. Flexible volunteering hours has also helped </a:t>
            </a:r>
          </a:p>
          <a:p>
            <a:r>
              <a:rPr lang="en-GB" sz="1200" dirty="0">
                <a:latin typeface="Heebo" panose="00000800000000000000" pitchFamily="2" charset="-79"/>
                <a:cs typeface="Heebo" panose="00000800000000000000" pitchFamily="2" charset="-79"/>
              </a:rPr>
              <a:t>and supported engagement and retention.</a:t>
            </a:r>
          </a:p>
          <a:p>
            <a:endParaRPr lang="en-GB" sz="1200" dirty="0">
              <a:latin typeface="Heebo" panose="00000800000000000000" pitchFamily="2" charset="-79"/>
              <a:cs typeface="Heebo" panose="00000800000000000000" pitchFamily="2" charset="-79"/>
            </a:endParaRPr>
          </a:p>
          <a:p>
            <a:r>
              <a:rPr lang="en-GB" sz="1200" i="1" dirty="0">
                <a:latin typeface="Heebo" panose="00000800000000000000" pitchFamily="2" charset="-79"/>
                <a:cs typeface="Heebo" panose="00000800000000000000" pitchFamily="2" charset="-79"/>
              </a:rPr>
              <a:t>“This project has changed the whole “vibe” of the Farm for the better. We have </a:t>
            </a:r>
          </a:p>
          <a:p>
            <a:r>
              <a:rPr lang="en-GB" sz="1200" i="1" dirty="0">
                <a:latin typeface="Heebo" panose="00000800000000000000" pitchFamily="2" charset="-79"/>
                <a:cs typeface="Heebo" panose="00000800000000000000" pitchFamily="2" charset="-79"/>
              </a:rPr>
              <a:t>attracted more young people than ever before…</a:t>
            </a:r>
            <a:r>
              <a:rPr lang="en-GB" sz="1200" dirty="0">
                <a:latin typeface="Heebo" panose="00000800000000000000" pitchFamily="2" charset="-79"/>
                <a:cs typeface="Heebo" panose="00000800000000000000" pitchFamily="2" charset="-79"/>
              </a:rPr>
              <a:t> </a:t>
            </a:r>
            <a:r>
              <a:rPr lang="en-GB" sz="1200" i="1" dirty="0">
                <a:latin typeface="Heebo" panose="00000800000000000000" pitchFamily="2" charset="-79"/>
                <a:cs typeface="Heebo" panose="00000800000000000000" pitchFamily="2" charset="-79"/>
              </a:rPr>
              <a:t>I genuinely believe this project </a:t>
            </a:r>
          </a:p>
          <a:p>
            <a:r>
              <a:rPr lang="en-GB" sz="1200" i="1" dirty="0">
                <a:latin typeface="Heebo" panose="00000800000000000000" pitchFamily="2" charset="-79"/>
                <a:cs typeface="Heebo" panose="00000800000000000000" pitchFamily="2" charset="-79"/>
              </a:rPr>
              <a:t>is improving the site aesthetically by having sculptures, art works and safe </a:t>
            </a:r>
          </a:p>
          <a:p>
            <a:r>
              <a:rPr lang="en-GB" sz="1200" i="1" dirty="0">
                <a:latin typeface="Heebo" panose="00000800000000000000" pitchFamily="2" charset="-79"/>
                <a:cs typeface="Heebo" panose="00000800000000000000" pitchFamily="2" charset="-79"/>
              </a:rPr>
              <a:t>spaces designed and built by our volunteers.”</a:t>
            </a:r>
          </a:p>
          <a:p>
            <a:endParaRPr lang="en-GB" sz="1200" i="1" dirty="0">
              <a:latin typeface="Heebo" panose="00000800000000000000" pitchFamily="2" charset="-79"/>
              <a:cs typeface="Heebo" panose="00000800000000000000" pitchFamily="2" charset="-79"/>
            </a:endParaRPr>
          </a:p>
          <a:p>
            <a:r>
              <a:rPr lang="en-GB" sz="1200" i="1" dirty="0">
                <a:latin typeface="Heebo" panose="00000800000000000000" pitchFamily="2" charset="-79"/>
                <a:cs typeface="Heebo" panose="00000800000000000000" pitchFamily="2" charset="-79"/>
              </a:rPr>
              <a:t>Ben </a:t>
            </a:r>
            <a:r>
              <a:rPr lang="en-GB" sz="1200" i="1" dirty="0" err="1">
                <a:latin typeface="Heebo" panose="00000800000000000000" pitchFamily="2" charset="-79"/>
                <a:cs typeface="Heebo" panose="00000800000000000000" pitchFamily="2" charset="-79"/>
              </a:rPr>
              <a:t>Sofield</a:t>
            </a:r>
            <a:r>
              <a:rPr lang="en-GB" sz="1200" i="1" dirty="0">
                <a:latin typeface="Heebo" panose="00000800000000000000" pitchFamily="2" charset="-79"/>
                <a:cs typeface="Heebo" panose="00000800000000000000" pitchFamily="2" charset="-79"/>
              </a:rPr>
              <a:t> – POV Lead at Rhubarb Farm </a:t>
            </a:r>
            <a:endParaRPr lang="en-US" sz="1200" dirty="0">
              <a:solidFill>
                <a:schemeClr val="tx2">
                  <a:lumMod val="75000"/>
                </a:schemeClr>
              </a:solidFill>
              <a:latin typeface="Heebo" panose="00000800000000000000" pitchFamily="2" charset="-79"/>
              <a:cs typeface="Heebo" panose="00000800000000000000" pitchFamily="2" charset="-79"/>
            </a:endParaRPr>
          </a:p>
          <a:p>
            <a:endParaRPr lang="en-GB" dirty="0"/>
          </a:p>
        </p:txBody>
      </p:sp>
    </p:spTree>
    <p:extLst>
      <p:ext uri="{BB962C8B-B14F-4D97-AF65-F5344CB8AC3E}">
        <p14:creationId xmlns:p14="http://schemas.microsoft.com/office/powerpoint/2010/main" val="250013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DB0BCF-778C-4B73-A053-0108E9A7C52B}"/>
              </a:ext>
            </a:extLst>
          </p:cNvPr>
          <p:cNvPicPr>
            <a:picLocks noChangeAspect="1"/>
          </p:cNvPicPr>
          <p:nvPr/>
        </p:nvPicPr>
        <p:blipFill>
          <a:blip r:embed="rId2"/>
          <a:stretch>
            <a:fillRect/>
          </a:stretch>
        </p:blipFill>
        <p:spPr>
          <a:xfrm>
            <a:off x="6776762" y="0"/>
            <a:ext cx="2367238" cy="1257300"/>
          </a:xfrm>
          <a:prstGeom prst="rect">
            <a:avLst/>
          </a:prstGeom>
        </p:spPr>
      </p:pic>
      <p:pic>
        <p:nvPicPr>
          <p:cNvPr id="8" name="Picture 7">
            <a:extLst>
              <a:ext uri="{FF2B5EF4-FFF2-40B4-BE49-F238E27FC236}">
                <a16:creationId xmlns:a16="http://schemas.microsoft.com/office/drawing/2014/main" id="{BC1D5D6D-EC79-49C9-A3A1-1EB919C740EB}"/>
              </a:ext>
            </a:extLst>
          </p:cNvPr>
          <p:cNvPicPr>
            <a:picLocks noChangeAspect="1"/>
          </p:cNvPicPr>
          <p:nvPr/>
        </p:nvPicPr>
        <p:blipFill>
          <a:blip r:embed="rId3"/>
          <a:stretch>
            <a:fillRect/>
          </a:stretch>
        </p:blipFill>
        <p:spPr>
          <a:xfrm>
            <a:off x="0" y="4114801"/>
            <a:ext cx="2585287" cy="1028700"/>
          </a:xfrm>
          <a:prstGeom prst="rect">
            <a:avLst/>
          </a:prstGeom>
        </p:spPr>
      </p:pic>
      <p:sp>
        <p:nvSpPr>
          <p:cNvPr id="3" name="Rectangle 2">
            <a:extLst>
              <a:ext uri="{FF2B5EF4-FFF2-40B4-BE49-F238E27FC236}">
                <a16:creationId xmlns:a16="http://schemas.microsoft.com/office/drawing/2014/main" id="{177C917A-15C8-4333-9A9E-E985804D04FB}"/>
              </a:ext>
            </a:extLst>
          </p:cNvPr>
          <p:cNvSpPr/>
          <p:nvPr/>
        </p:nvSpPr>
        <p:spPr>
          <a:xfrm>
            <a:off x="19386" y="141425"/>
            <a:ext cx="6476453" cy="3970318"/>
          </a:xfrm>
          <a:prstGeom prst="rect">
            <a:avLst/>
          </a:prstGeom>
        </p:spPr>
        <p:txBody>
          <a:bodyPr wrap="none">
            <a:spAutoFit/>
          </a:bodyPr>
          <a:lstStyle/>
          <a:p>
            <a:r>
              <a:rPr lang="en-US" sz="1200" b="1" dirty="0">
                <a:solidFill>
                  <a:schemeClr val="tx2">
                    <a:lumMod val="75000"/>
                  </a:schemeClr>
                </a:solidFill>
                <a:latin typeface="Heebo" panose="00000800000000000000" pitchFamily="2" charset="-79"/>
                <a:cs typeface="Heebo" panose="00000800000000000000" pitchFamily="2" charset="-79"/>
              </a:rPr>
              <a:t>Some of the positives from the organisations involved…</a:t>
            </a:r>
          </a:p>
          <a:p>
            <a:endParaRPr lang="en-US" sz="1200" dirty="0">
              <a:solidFill>
                <a:schemeClr val="tx2">
                  <a:lumMod val="75000"/>
                </a:schemeClr>
              </a:solidFill>
              <a:latin typeface="Heebo" panose="00000800000000000000" pitchFamily="2" charset="-79"/>
              <a:cs typeface="Heebo" panose="00000800000000000000" pitchFamily="2" charset="-79"/>
            </a:endParaRPr>
          </a:p>
          <a:p>
            <a:endParaRPr lang="en-US" sz="1200" dirty="0">
              <a:solidFill>
                <a:schemeClr val="tx2">
                  <a:lumMod val="75000"/>
                </a:schemeClr>
              </a:solidFill>
              <a:latin typeface="Heebo" panose="00000800000000000000" pitchFamily="2" charset="-79"/>
              <a:cs typeface="Heebo" panose="00000800000000000000" pitchFamily="2" charset="-79"/>
            </a:endParaRPr>
          </a:p>
          <a:p>
            <a:r>
              <a:rPr lang="en-US" sz="1200" b="1" dirty="0">
                <a:solidFill>
                  <a:schemeClr val="tx2">
                    <a:lumMod val="75000"/>
                  </a:schemeClr>
                </a:solidFill>
                <a:latin typeface="Heebo" panose="00000800000000000000" pitchFamily="2" charset="-79"/>
                <a:cs typeface="Heebo" panose="00000800000000000000" pitchFamily="2" charset="-79"/>
              </a:rPr>
              <a:t>Voluntary Action Doncaster</a:t>
            </a:r>
          </a:p>
          <a:p>
            <a:endParaRPr lang="en-US" sz="1200" b="1" dirty="0">
              <a:solidFill>
                <a:schemeClr val="tx2">
                  <a:lumMod val="75000"/>
                </a:schemeClr>
              </a:solidFill>
              <a:latin typeface="Heebo" panose="00000800000000000000" pitchFamily="2" charset="-79"/>
              <a:cs typeface="Heebo" panose="00000800000000000000" pitchFamily="2" charset="-79"/>
            </a:endParaRPr>
          </a:p>
          <a:p>
            <a:r>
              <a:rPr lang="en-GB" sz="1200" dirty="0" err="1">
                <a:latin typeface="Heebo" panose="00000800000000000000" pitchFamily="2" charset="-79"/>
                <a:cs typeface="Heebo" panose="00000800000000000000" pitchFamily="2" charset="-79"/>
              </a:rPr>
              <a:t>VAD</a:t>
            </a:r>
            <a:r>
              <a:rPr lang="en-GB" sz="1200" dirty="0">
                <a:latin typeface="Heebo" panose="00000800000000000000" pitchFamily="2" charset="-79"/>
                <a:cs typeface="Heebo" panose="00000800000000000000" pitchFamily="2" charset="-79"/>
              </a:rPr>
              <a:t> have made a personal commitment to engaging 100 new young people through the </a:t>
            </a:r>
          </a:p>
          <a:p>
            <a:r>
              <a:rPr lang="en-GB" sz="1200" dirty="0">
                <a:latin typeface="Heebo" panose="00000800000000000000" pitchFamily="2" charset="-79"/>
                <a:cs typeface="Heebo" panose="00000800000000000000" pitchFamily="2" charset="-79"/>
              </a:rPr>
              <a:t>POV projects over the project lifespan. They have had a clear objective this quarter to hold </a:t>
            </a:r>
          </a:p>
          <a:p>
            <a:r>
              <a:rPr lang="en-GB" sz="1200" dirty="0">
                <a:latin typeface="Heebo" panose="00000800000000000000" pitchFamily="2" charset="-79"/>
                <a:cs typeface="Heebo" panose="00000800000000000000" pitchFamily="2" charset="-79"/>
              </a:rPr>
              <a:t>a mixture of activities including some of the following to gain maximum impact and </a:t>
            </a:r>
          </a:p>
          <a:p>
            <a:r>
              <a:rPr lang="en-GB" sz="1200" dirty="0">
                <a:latin typeface="Heebo" panose="00000800000000000000" pitchFamily="2" charset="-79"/>
                <a:cs typeface="Heebo" panose="00000800000000000000" pitchFamily="2" charset="-79"/>
              </a:rPr>
              <a:t>involvement of the young people. Holding of Graffiti workshops to showcase #</a:t>
            </a:r>
            <a:r>
              <a:rPr lang="en-GB" sz="1200" dirty="0" err="1">
                <a:latin typeface="Heebo" panose="00000800000000000000" pitchFamily="2" charset="-79"/>
                <a:cs typeface="Heebo" panose="00000800000000000000" pitchFamily="2" charset="-79"/>
              </a:rPr>
              <a:t>ourpov</a:t>
            </a:r>
            <a:r>
              <a:rPr lang="en-GB" sz="1200" dirty="0">
                <a:latin typeface="Heebo" panose="00000800000000000000" pitchFamily="2" charset="-79"/>
                <a:cs typeface="Heebo" panose="00000800000000000000" pitchFamily="2" charset="-79"/>
              </a:rPr>
              <a:t> </a:t>
            </a:r>
          </a:p>
          <a:p>
            <a:r>
              <a:rPr lang="en-GB" sz="1200" dirty="0">
                <a:latin typeface="Heebo" panose="00000800000000000000" pitchFamily="2" charset="-79"/>
                <a:cs typeface="Heebo" panose="00000800000000000000" pitchFamily="2" charset="-79"/>
              </a:rPr>
              <a:t>with up to 100 young people by an Arts professional. To facilitate opportunities </a:t>
            </a:r>
          </a:p>
          <a:p>
            <a:r>
              <a:rPr lang="en-GB" sz="1200" dirty="0">
                <a:latin typeface="Heebo" panose="00000800000000000000" pitchFamily="2" charset="-79"/>
                <a:cs typeface="Heebo" panose="00000800000000000000" pitchFamily="2" charset="-79"/>
              </a:rPr>
              <a:t>for younger people to access a local community hub where they have access to </a:t>
            </a:r>
          </a:p>
          <a:p>
            <a:r>
              <a:rPr lang="en-GB" sz="1200" dirty="0">
                <a:latin typeface="Heebo" panose="00000800000000000000" pitchFamily="2" charset="-79"/>
                <a:cs typeface="Heebo" panose="00000800000000000000" pitchFamily="2" charset="-79"/>
              </a:rPr>
              <a:t>music studio and DJ booth. They are also working alongside a local charity that provides </a:t>
            </a:r>
          </a:p>
          <a:p>
            <a:r>
              <a:rPr lang="en-GB" sz="1200" dirty="0">
                <a:latin typeface="Heebo" panose="00000800000000000000" pitchFamily="2" charset="-79"/>
                <a:cs typeface="Heebo" panose="00000800000000000000" pitchFamily="2" charset="-79"/>
              </a:rPr>
              <a:t>new drum kits for younger people who are in need, who would not have the opportunity </a:t>
            </a:r>
          </a:p>
          <a:p>
            <a:r>
              <a:rPr lang="en-GB" sz="1200" dirty="0">
                <a:latin typeface="Heebo" panose="00000800000000000000" pitchFamily="2" charset="-79"/>
                <a:cs typeface="Heebo" panose="00000800000000000000" pitchFamily="2" charset="-79"/>
              </a:rPr>
              <a:t>to access this equipment otherwise. </a:t>
            </a:r>
          </a:p>
          <a:p>
            <a:endParaRPr lang="en-GB" sz="1200" dirty="0">
              <a:latin typeface="Heebo" panose="00000800000000000000" pitchFamily="2" charset="-79"/>
              <a:cs typeface="Heebo" panose="00000800000000000000" pitchFamily="2" charset="-79"/>
            </a:endParaRPr>
          </a:p>
          <a:p>
            <a:r>
              <a:rPr lang="en-GB" sz="1200" i="1" dirty="0">
                <a:latin typeface="Heebo" panose="00000800000000000000" pitchFamily="2" charset="-79"/>
                <a:cs typeface="Heebo" panose="00000800000000000000" pitchFamily="2" charset="-79"/>
              </a:rPr>
              <a:t>“Target Outcomes- to complete the above before spring 2023 &amp; work alongside other </a:t>
            </a:r>
          </a:p>
          <a:p>
            <a:r>
              <a:rPr lang="en-GB" sz="1200" i="1" dirty="0">
                <a:latin typeface="Heebo" panose="00000800000000000000" pitchFamily="2" charset="-79"/>
                <a:cs typeface="Heebo" panose="00000800000000000000" pitchFamily="2" charset="-79"/>
              </a:rPr>
              <a:t>facilitators to produce a future monthly podcast by the younger volunteers about their </a:t>
            </a:r>
          </a:p>
          <a:p>
            <a:r>
              <a:rPr lang="en-GB" sz="1200" i="1" dirty="0">
                <a:latin typeface="Heebo" panose="00000800000000000000" pitchFamily="2" charset="-79"/>
                <a:cs typeface="Heebo" panose="00000800000000000000" pitchFamily="2" charset="-79"/>
              </a:rPr>
              <a:t>community using their knowledge from past activities provided.”</a:t>
            </a:r>
            <a:endParaRPr lang="en-US" sz="1200" dirty="0">
              <a:solidFill>
                <a:schemeClr val="tx2">
                  <a:lumMod val="75000"/>
                </a:schemeClr>
              </a:solidFill>
              <a:latin typeface="Heebo" panose="00000800000000000000" pitchFamily="2" charset="-79"/>
              <a:cs typeface="Heebo" panose="00000800000000000000" pitchFamily="2" charset="-79"/>
            </a:endParaRPr>
          </a:p>
          <a:p>
            <a:endParaRPr lang="en-US" sz="1200" dirty="0">
              <a:solidFill>
                <a:schemeClr val="tx2">
                  <a:lumMod val="75000"/>
                </a:schemeClr>
              </a:solidFill>
              <a:latin typeface="Heebo" panose="00000800000000000000" pitchFamily="2" charset="-79"/>
              <a:cs typeface="Heebo" panose="00000800000000000000" pitchFamily="2" charset="-79"/>
            </a:endParaRPr>
          </a:p>
          <a:p>
            <a:r>
              <a:rPr lang="en-GB" sz="1200" i="1" dirty="0">
                <a:latin typeface="Heebo" panose="00000800000000000000" pitchFamily="2" charset="-79"/>
                <a:cs typeface="Heebo" panose="00000800000000000000" pitchFamily="2" charset="-79"/>
              </a:rPr>
              <a:t>Jade Mitchell– POV Lead at </a:t>
            </a:r>
            <a:r>
              <a:rPr lang="en-US" sz="1200" i="1" dirty="0">
                <a:latin typeface="Heebo" panose="00000800000000000000" pitchFamily="2" charset="-79"/>
                <a:cs typeface="Heebo" panose="00000800000000000000" pitchFamily="2" charset="-79"/>
              </a:rPr>
              <a:t>Voluntary Action Doncaster</a:t>
            </a:r>
            <a:endParaRPr lang="en-US" sz="1200" dirty="0">
              <a:solidFill>
                <a:schemeClr val="tx2">
                  <a:lumMod val="75000"/>
                </a:schemeClr>
              </a:solidFill>
              <a:latin typeface="Heebo" panose="00000800000000000000" pitchFamily="2" charset="-79"/>
              <a:cs typeface="Heebo" panose="00000800000000000000" pitchFamily="2" charset="-79"/>
            </a:endParaRPr>
          </a:p>
          <a:p>
            <a:endParaRPr lang="en-US" sz="1200" dirty="0">
              <a:solidFill>
                <a:schemeClr val="tx2">
                  <a:lumMod val="75000"/>
                </a:schemeClr>
              </a:solidFill>
            </a:endParaRPr>
          </a:p>
        </p:txBody>
      </p:sp>
      <p:pic>
        <p:nvPicPr>
          <p:cNvPr id="7" name="Picture 6">
            <a:extLst>
              <a:ext uri="{FF2B5EF4-FFF2-40B4-BE49-F238E27FC236}">
                <a16:creationId xmlns:a16="http://schemas.microsoft.com/office/drawing/2014/main" id="{710EA74A-A343-4AA7-A309-61245FA041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413156" y="1476679"/>
            <a:ext cx="2545853" cy="2545853"/>
          </a:xfrm>
          <a:prstGeom prst="rect">
            <a:avLst/>
          </a:prstGeom>
        </p:spPr>
      </p:pic>
      <p:pic>
        <p:nvPicPr>
          <p:cNvPr id="9" name="Picture 8">
            <a:extLst>
              <a:ext uri="{FF2B5EF4-FFF2-40B4-BE49-F238E27FC236}">
                <a16:creationId xmlns:a16="http://schemas.microsoft.com/office/drawing/2014/main" id="{F26D1B79-AEE4-4B37-AF29-D20D044DB3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9631" y="4106648"/>
            <a:ext cx="6429367" cy="1028699"/>
          </a:xfrm>
          <a:prstGeom prst="rect">
            <a:avLst/>
          </a:prstGeom>
        </p:spPr>
      </p:pic>
    </p:spTree>
    <p:extLst>
      <p:ext uri="{BB962C8B-B14F-4D97-AF65-F5344CB8AC3E}">
        <p14:creationId xmlns:p14="http://schemas.microsoft.com/office/powerpoint/2010/main" val="2889218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DB0BCF-778C-4B73-A053-0108E9A7C52B}"/>
              </a:ext>
            </a:extLst>
          </p:cNvPr>
          <p:cNvPicPr>
            <a:picLocks noChangeAspect="1"/>
          </p:cNvPicPr>
          <p:nvPr/>
        </p:nvPicPr>
        <p:blipFill>
          <a:blip r:embed="rId2"/>
          <a:stretch>
            <a:fillRect/>
          </a:stretch>
        </p:blipFill>
        <p:spPr>
          <a:xfrm>
            <a:off x="6776762" y="0"/>
            <a:ext cx="2367238" cy="1257300"/>
          </a:xfrm>
          <a:prstGeom prst="rect">
            <a:avLst/>
          </a:prstGeom>
        </p:spPr>
      </p:pic>
      <p:pic>
        <p:nvPicPr>
          <p:cNvPr id="8" name="Picture 7">
            <a:extLst>
              <a:ext uri="{FF2B5EF4-FFF2-40B4-BE49-F238E27FC236}">
                <a16:creationId xmlns:a16="http://schemas.microsoft.com/office/drawing/2014/main" id="{BC1D5D6D-EC79-49C9-A3A1-1EB919C740EB}"/>
              </a:ext>
            </a:extLst>
          </p:cNvPr>
          <p:cNvPicPr>
            <a:picLocks noChangeAspect="1"/>
          </p:cNvPicPr>
          <p:nvPr/>
        </p:nvPicPr>
        <p:blipFill>
          <a:blip r:embed="rId3"/>
          <a:stretch>
            <a:fillRect/>
          </a:stretch>
        </p:blipFill>
        <p:spPr>
          <a:xfrm>
            <a:off x="0" y="4114801"/>
            <a:ext cx="2585287" cy="1028700"/>
          </a:xfrm>
          <a:prstGeom prst="rect">
            <a:avLst/>
          </a:prstGeom>
        </p:spPr>
      </p:pic>
      <p:sp>
        <p:nvSpPr>
          <p:cNvPr id="3" name="Rectangle 2">
            <a:extLst>
              <a:ext uri="{FF2B5EF4-FFF2-40B4-BE49-F238E27FC236}">
                <a16:creationId xmlns:a16="http://schemas.microsoft.com/office/drawing/2014/main" id="{177C917A-15C8-4333-9A9E-E985804D04FB}"/>
              </a:ext>
            </a:extLst>
          </p:cNvPr>
          <p:cNvSpPr/>
          <p:nvPr/>
        </p:nvSpPr>
        <p:spPr>
          <a:xfrm>
            <a:off x="49664" y="153536"/>
            <a:ext cx="6538970" cy="3970318"/>
          </a:xfrm>
          <a:prstGeom prst="rect">
            <a:avLst/>
          </a:prstGeom>
        </p:spPr>
        <p:txBody>
          <a:bodyPr wrap="none">
            <a:spAutoFit/>
          </a:bodyPr>
          <a:lstStyle/>
          <a:p>
            <a:r>
              <a:rPr lang="en-US" sz="1200" b="1" dirty="0">
                <a:solidFill>
                  <a:schemeClr val="tx2">
                    <a:lumMod val="75000"/>
                  </a:schemeClr>
                </a:solidFill>
                <a:latin typeface="Heebo" panose="00000800000000000000" pitchFamily="2" charset="-79"/>
                <a:cs typeface="Heebo" panose="00000800000000000000" pitchFamily="2" charset="-79"/>
              </a:rPr>
              <a:t>Some of the positives from the organisations involved…</a:t>
            </a:r>
          </a:p>
          <a:p>
            <a:endParaRPr lang="en-US" sz="1200" dirty="0">
              <a:solidFill>
                <a:schemeClr val="tx2">
                  <a:lumMod val="75000"/>
                </a:schemeClr>
              </a:solidFill>
              <a:latin typeface="Heebo" panose="00000800000000000000" pitchFamily="2" charset="-79"/>
              <a:cs typeface="Heebo" panose="00000800000000000000" pitchFamily="2" charset="-79"/>
            </a:endParaRPr>
          </a:p>
          <a:p>
            <a:endParaRPr lang="en-US" sz="1200" dirty="0">
              <a:solidFill>
                <a:schemeClr val="tx2">
                  <a:lumMod val="75000"/>
                </a:schemeClr>
              </a:solidFill>
              <a:latin typeface="Heebo" panose="00000800000000000000" pitchFamily="2" charset="-79"/>
              <a:cs typeface="Heebo" panose="00000800000000000000" pitchFamily="2" charset="-79"/>
            </a:endParaRPr>
          </a:p>
          <a:p>
            <a:r>
              <a:rPr lang="en-US" sz="1200" b="1" dirty="0">
                <a:solidFill>
                  <a:schemeClr val="tx2">
                    <a:lumMod val="75000"/>
                  </a:schemeClr>
                </a:solidFill>
                <a:latin typeface="Heebo" panose="00000800000000000000" pitchFamily="2" charset="-79"/>
                <a:cs typeface="Heebo" panose="00000800000000000000" pitchFamily="2" charset="-79"/>
              </a:rPr>
              <a:t>Centre Place</a:t>
            </a:r>
          </a:p>
          <a:p>
            <a:endParaRPr lang="en-US" sz="1200" b="1" dirty="0">
              <a:solidFill>
                <a:schemeClr val="tx2">
                  <a:lumMod val="75000"/>
                </a:schemeClr>
              </a:solidFill>
              <a:latin typeface="Heebo" panose="00000800000000000000" pitchFamily="2" charset="-79"/>
              <a:cs typeface="Heebo" panose="00000800000000000000" pitchFamily="2" charset="-79"/>
            </a:endParaRPr>
          </a:p>
          <a:p>
            <a:r>
              <a:rPr lang="en-GB" sz="1200" dirty="0">
                <a:latin typeface="Heebo" panose="00000800000000000000" pitchFamily="2" charset="-79"/>
                <a:cs typeface="Heebo" panose="00000800000000000000" pitchFamily="2" charset="-79"/>
              </a:rPr>
              <a:t>Supporting their own young people and those from the other POV organisations </a:t>
            </a:r>
          </a:p>
          <a:p>
            <a:r>
              <a:rPr lang="en-GB" sz="1200" dirty="0">
                <a:latin typeface="Heebo" panose="00000800000000000000" pitchFamily="2" charset="-79"/>
                <a:cs typeface="Heebo" panose="00000800000000000000" pitchFamily="2" charset="-79"/>
              </a:rPr>
              <a:t>with their mental health with counselling (Talk Zone). Mental health and wellbeing has </a:t>
            </a:r>
          </a:p>
          <a:p>
            <a:r>
              <a:rPr lang="en-GB" sz="1200" dirty="0">
                <a:latin typeface="Heebo" panose="00000800000000000000" pitchFamily="2" charset="-79"/>
                <a:cs typeface="Heebo" panose="00000800000000000000" pitchFamily="2" charset="-79"/>
              </a:rPr>
              <a:t>been highlighted as an area of concern for all participating organisations with their new </a:t>
            </a:r>
          </a:p>
          <a:p>
            <a:r>
              <a:rPr lang="en-GB" sz="1200" dirty="0">
                <a:latin typeface="Heebo" panose="00000800000000000000" pitchFamily="2" charset="-79"/>
                <a:cs typeface="Heebo" panose="00000800000000000000" pitchFamily="2" charset="-79"/>
              </a:rPr>
              <a:t>volunteers therefore, we want to support the young people as much as possible. </a:t>
            </a:r>
          </a:p>
          <a:p>
            <a:endParaRPr lang="en-GB" sz="1200" dirty="0">
              <a:latin typeface="Heebo" panose="00000800000000000000" pitchFamily="2" charset="-79"/>
              <a:cs typeface="Heebo" panose="00000800000000000000" pitchFamily="2" charset="-79"/>
            </a:endParaRPr>
          </a:p>
          <a:p>
            <a:r>
              <a:rPr lang="en-GB" sz="1200" dirty="0">
                <a:latin typeface="Heebo" panose="00000800000000000000" pitchFamily="2" charset="-79"/>
                <a:cs typeface="Heebo" panose="00000800000000000000" pitchFamily="2" charset="-79"/>
              </a:rPr>
              <a:t>They have also be contacted by the Children’s Bereavement Centre in producing a tangible </a:t>
            </a:r>
          </a:p>
          <a:p>
            <a:r>
              <a:rPr lang="en-GB" sz="1200" dirty="0">
                <a:latin typeface="Heebo" panose="00000800000000000000" pitchFamily="2" charset="-79"/>
                <a:cs typeface="Heebo" panose="00000800000000000000" pitchFamily="2" charset="-79"/>
              </a:rPr>
              <a:t>resource pack; Centre Place will be including the young people through the POV project</a:t>
            </a:r>
          </a:p>
          <a:p>
            <a:r>
              <a:rPr lang="en-GB" sz="1200" dirty="0">
                <a:latin typeface="Heebo" panose="00000800000000000000" pitchFamily="2" charset="-79"/>
                <a:cs typeface="Heebo" panose="00000800000000000000" pitchFamily="2" charset="-79"/>
              </a:rPr>
              <a:t>to support the creation of this document. This will include creation of the logo, mindfulness</a:t>
            </a:r>
          </a:p>
          <a:p>
            <a:r>
              <a:rPr lang="en-GB" sz="1200" dirty="0">
                <a:latin typeface="Heebo" panose="00000800000000000000" pitchFamily="2" charset="-79"/>
                <a:cs typeface="Heebo" panose="00000800000000000000" pitchFamily="2" charset="-79"/>
              </a:rPr>
              <a:t>colouring in and bookmarks as well as social media advertising. </a:t>
            </a:r>
          </a:p>
          <a:p>
            <a:endParaRPr lang="en-GB" sz="1200" dirty="0">
              <a:latin typeface="Heebo" panose="00000800000000000000" pitchFamily="2" charset="-79"/>
              <a:cs typeface="Heebo" panose="00000800000000000000" pitchFamily="2" charset="-79"/>
            </a:endParaRPr>
          </a:p>
          <a:p>
            <a:r>
              <a:rPr lang="en-GB" sz="1200" i="1" dirty="0">
                <a:latin typeface="Heebo" panose="00000800000000000000" pitchFamily="2" charset="-79"/>
                <a:cs typeface="Heebo" panose="00000800000000000000" pitchFamily="2" charset="-79"/>
              </a:rPr>
              <a:t>“We are providing counselling support for all the young people involved in the wider project.</a:t>
            </a:r>
            <a:endParaRPr lang="en-GB" sz="1200" dirty="0">
              <a:latin typeface="Heebo" panose="00000800000000000000" pitchFamily="2" charset="-79"/>
              <a:cs typeface="Heebo" panose="00000800000000000000" pitchFamily="2" charset="-79"/>
            </a:endParaRPr>
          </a:p>
          <a:p>
            <a:r>
              <a:rPr lang="en-GB" sz="1200" i="1" dirty="0">
                <a:latin typeface="Heebo" panose="00000800000000000000" pitchFamily="2" charset="-79"/>
                <a:cs typeface="Heebo" panose="00000800000000000000" pitchFamily="2" charset="-79"/>
              </a:rPr>
              <a:t>Outcomes - Young people and LGBT+ young people have ownership over the project and </a:t>
            </a:r>
          </a:p>
          <a:p>
            <a:r>
              <a:rPr lang="en-GB" sz="1200" i="1" dirty="0">
                <a:latin typeface="Heebo" panose="00000800000000000000" pitchFamily="2" charset="-79"/>
                <a:cs typeface="Heebo" panose="00000800000000000000" pitchFamily="2" charset="-79"/>
              </a:rPr>
              <a:t>feel engaged in their community.”</a:t>
            </a:r>
          </a:p>
          <a:p>
            <a:endParaRPr lang="en-GB" sz="1200" i="1" dirty="0">
              <a:latin typeface="Heebo" panose="00000800000000000000" pitchFamily="2" charset="-79"/>
              <a:cs typeface="Heebo" panose="00000800000000000000" pitchFamily="2" charset="-79"/>
            </a:endParaRPr>
          </a:p>
          <a:p>
            <a:r>
              <a:rPr lang="en-GB" sz="1200" i="1" dirty="0">
                <a:latin typeface="Heebo" panose="00000800000000000000" pitchFamily="2" charset="-79"/>
                <a:cs typeface="Heebo" panose="00000800000000000000" pitchFamily="2" charset="-79"/>
              </a:rPr>
              <a:t>Georgia Crossland – POV lead at Centre Place </a:t>
            </a:r>
          </a:p>
          <a:p>
            <a:endParaRPr lang="en-GB" sz="1200" dirty="0"/>
          </a:p>
        </p:txBody>
      </p:sp>
      <p:pic>
        <p:nvPicPr>
          <p:cNvPr id="9" name="Picture 8">
            <a:extLst>
              <a:ext uri="{FF2B5EF4-FFF2-40B4-BE49-F238E27FC236}">
                <a16:creationId xmlns:a16="http://schemas.microsoft.com/office/drawing/2014/main" id="{0BBD97DF-9F24-4F5A-8917-72AE3893D8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1004" y="1304519"/>
            <a:ext cx="2111599" cy="2987107"/>
          </a:xfrm>
          <a:prstGeom prst="rect">
            <a:avLst/>
          </a:prstGeom>
        </p:spPr>
      </p:pic>
      <p:pic>
        <p:nvPicPr>
          <p:cNvPr id="7" name="Picture 6">
            <a:extLst>
              <a:ext uri="{FF2B5EF4-FFF2-40B4-BE49-F238E27FC236}">
                <a16:creationId xmlns:a16="http://schemas.microsoft.com/office/drawing/2014/main" id="{AC62F2FA-2A86-4E42-9FEC-68CFAC81CF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14633" y="4064259"/>
            <a:ext cx="6429367" cy="1028699"/>
          </a:xfrm>
          <a:prstGeom prst="rect">
            <a:avLst/>
          </a:prstGeom>
        </p:spPr>
      </p:pic>
    </p:spTree>
    <p:extLst>
      <p:ext uri="{BB962C8B-B14F-4D97-AF65-F5344CB8AC3E}">
        <p14:creationId xmlns:p14="http://schemas.microsoft.com/office/powerpoint/2010/main" val="3700626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DB0BCF-778C-4B73-A053-0108E9A7C52B}"/>
              </a:ext>
            </a:extLst>
          </p:cNvPr>
          <p:cNvPicPr>
            <a:picLocks noChangeAspect="1"/>
          </p:cNvPicPr>
          <p:nvPr/>
        </p:nvPicPr>
        <p:blipFill>
          <a:blip r:embed="rId2"/>
          <a:stretch>
            <a:fillRect/>
          </a:stretch>
        </p:blipFill>
        <p:spPr>
          <a:xfrm>
            <a:off x="6776762" y="0"/>
            <a:ext cx="2367238" cy="1257300"/>
          </a:xfrm>
          <a:prstGeom prst="rect">
            <a:avLst/>
          </a:prstGeom>
        </p:spPr>
      </p:pic>
      <p:pic>
        <p:nvPicPr>
          <p:cNvPr id="8" name="Picture 7">
            <a:extLst>
              <a:ext uri="{FF2B5EF4-FFF2-40B4-BE49-F238E27FC236}">
                <a16:creationId xmlns:a16="http://schemas.microsoft.com/office/drawing/2014/main" id="{BC1D5D6D-EC79-49C9-A3A1-1EB919C740EB}"/>
              </a:ext>
            </a:extLst>
          </p:cNvPr>
          <p:cNvPicPr>
            <a:picLocks noChangeAspect="1"/>
          </p:cNvPicPr>
          <p:nvPr/>
        </p:nvPicPr>
        <p:blipFill>
          <a:blip r:embed="rId3"/>
          <a:stretch>
            <a:fillRect/>
          </a:stretch>
        </p:blipFill>
        <p:spPr>
          <a:xfrm>
            <a:off x="0" y="4114801"/>
            <a:ext cx="2585287" cy="1028700"/>
          </a:xfrm>
          <a:prstGeom prst="rect">
            <a:avLst/>
          </a:prstGeom>
        </p:spPr>
      </p:pic>
      <p:sp>
        <p:nvSpPr>
          <p:cNvPr id="3" name="Rectangle 2">
            <a:extLst>
              <a:ext uri="{FF2B5EF4-FFF2-40B4-BE49-F238E27FC236}">
                <a16:creationId xmlns:a16="http://schemas.microsoft.com/office/drawing/2014/main" id="{177C917A-15C8-4333-9A9E-E985804D04FB}"/>
              </a:ext>
            </a:extLst>
          </p:cNvPr>
          <p:cNvSpPr/>
          <p:nvPr/>
        </p:nvSpPr>
        <p:spPr>
          <a:xfrm>
            <a:off x="79942" y="141425"/>
            <a:ext cx="5078634" cy="1138773"/>
          </a:xfrm>
          <a:prstGeom prst="rect">
            <a:avLst/>
          </a:prstGeom>
        </p:spPr>
        <p:txBody>
          <a:bodyPr wrap="none">
            <a:spAutoFit/>
          </a:bodyPr>
          <a:lstStyle/>
          <a:p>
            <a:r>
              <a:rPr lang="en-US" b="1" dirty="0">
                <a:solidFill>
                  <a:schemeClr val="tx2">
                    <a:lumMod val="75000"/>
                  </a:schemeClr>
                </a:solidFill>
              </a:rPr>
              <a:t>Filming &amp; Editing from the Young People’s POV</a:t>
            </a:r>
          </a:p>
          <a:p>
            <a:endParaRPr lang="en-US" sz="1400" dirty="0">
              <a:solidFill>
                <a:schemeClr val="tx2">
                  <a:lumMod val="75000"/>
                </a:schemeClr>
              </a:solidFill>
            </a:endParaRPr>
          </a:p>
          <a:p>
            <a:endParaRPr lang="en-GB" sz="1200" dirty="0"/>
          </a:p>
          <a:p>
            <a:endParaRPr lang="en-US" sz="1200" dirty="0">
              <a:solidFill>
                <a:schemeClr val="tx2">
                  <a:lumMod val="75000"/>
                </a:schemeClr>
              </a:solidFill>
            </a:endParaRPr>
          </a:p>
          <a:p>
            <a:endParaRPr lang="en-US" sz="1200" dirty="0">
              <a:solidFill>
                <a:schemeClr val="tx2">
                  <a:lumMod val="75000"/>
                </a:schemeClr>
              </a:solidFill>
            </a:endParaRPr>
          </a:p>
        </p:txBody>
      </p:sp>
      <p:pic>
        <p:nvPicPr>
          <p:cNvPr id="2" name="Picture 1">
            <a:extLst>
              <a:ext uri="{FF2B5EF4-FFF2-40B4-BE49-F238E27FC236}">
                <a16:creationId xmlns:a16="http://schemas.microsoft.com/office/drawing/2014/main" id="{8336BEF9-5DAE-480D-A2B0-C6BDFF2334E7}"/>
              </a:ext>
            </a:extLst>
          </p:cNvPr>
          <p:cNvPicPr>
            <a:picLocks noChangeAspect="1"/>
          </p:cNvPicPr>
          <p:nvPr/>
        </p:nvPicPr>
        <p:blipFill>
          <a:blip r:embed="rId4"/>
          <a:stretch>
            <a:fillRect/>
          </a:stretch>
        </p:blipFill>
        <p:spPr>
          <a:xfrm>
            <a:off x="460354" y="803574"/>
            <a:ext cx="2254279" cy="3188946"/>
          </a:xfrm>
          <a:prstGeom prst="rect">
            <a:avLst/>
          </a:prstGeom>
        </p:spPr>
      </p:pic>
      <p:pic>
        <p:nvPicPr>
          <p:cNvPr id="7" name="Picture 6">
            <a:extLst>
              <a:ext uri="{FF2B5EF4-FFF2-40B4-BE49-F238E27FC236}">
                <a16:creationId xmlns:a16="http://schemas.microsoft.com/office/drawing/2014/main" id="{D5547DED-1367-405B-A193-D218E522FC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14633" y="4064259"/>
            <a:ext cx="6429367" cy="1028699"/>
          </a:xfrm>
          <a:prstGeom prst="rect">
            <a:avLst/>
          </a:prstGeom>
        </p:spPr>
      </p:pic>
      <p:sp>
        <p:nvSpPr>
          <p:cNvPr id="6" name="TextBox 5">
            <a:extLst>
              <a:ext uri="{FF2B5EF4-FFF2-40B4-BE49-F238E27FC236}">
                <a16:creationId xmlns:a16="http://schemas.microsoft.com/office/drawing/2014/main" id="{A923DFE0-361E-4676-8695-0626411A903C}"/>
              </a:ext>
            </a:extLst>
          </p:cNvPr>
          <p:cNvSpPr txBox="1"/>
          <p:nvPr/>
        </p:nvSpPr>
        <p:spPr>
          <a:xfrm>
            <a:off x="2862199" y="874553"/>
            <a:ext cx="4341789" cy="3046988"/>
          </a:xfrm>
          <a:prstGeom prst="rect">
            <a:avLst/>
          </a:prstGeom>
          <a:noFill/>
        </p:spPr>
        <p:txBody>
          <a:bodyPr wrap="square" rtlCol="0">
            <a:spAutoFit/>
          </a:bodyPr>
          <a:lstStyle/>
          <a:p>
            <a:r>
              <a:rPr lang="en-GB" sz="1200" dirty="0">
                <a:latin typeface="Heebo" panose="00000800000000000000" pitchFamily="2" charset="-79"/>
                <a:cs typeface="Heebo" panose="00000800000000000000" pitchFamily="2" charset="-79"/>
              </a:rPr>
              <a:t>As mentioned previously, the Young People were unified in their thoughts making the videos personal. </a:t>
            </a:r>
          </a:p>
          <a:p>
            <a:r>
              <a:rPr lang="en-GB" sz="1200" dirty="0">
                <a:latin typeface="Heebo" panose="00000800000000000000" pitchFamily="2" charset="-79"/>
                <a:cs typeface="Heebo" panose="00000800000000000000" pitchFamily="2" charset="-79"/>
              </a:rPr>
              <a:t>Therefore, films would be their phones and capture ideas around the following:</a:t>
            </a:r>
          </a:p>
          <a:p>
            <a:endParaRPr lang="en-GB" sz="1200" dirty="0">
              <a:latin typeface="Heebo" panose="00000800000000000000" pitchFamily="2" charset="-79"/>
              <a:cs typeface="Heebo" panose="00000800000000000000" pitchFamily="2" charset="-79"/>
            </a:endParaRPr>
          </a:p>
          <a:p>
            <a:pPr marL="171450" indent="-171450">
              <a:buFont typeface="Arial" panose="020B0604020202020204" pitchFamily="34" charset="0"/>
              <a:buChar char="•"/>
            </a:pPr>
            <a:r>
              <a:rPr lang="en-GB" sz="1200" dirty="0">
                <a:latin typeface="Heebo" panose="00000800000000000000" pitchFamily="2" charset="-79"/>
                <a:cs typeface="Heebo" panose="00000800000000000000" pitchFamily="2" charset="-79"/>
              </a:rPr>
              <a:t>What volunteering means to me;</a:t>
            </a:r>
          </a:p>
          <a:p>
            <a:pPr marL="171450" indent="-171450">
              <a:buFont typeface="Arial" panose="020B0604020202020204" pitchFamily="34" charset="0"/>
              <a:buChar char="•"/>
            </a:pPr>
            <a:r>
              <a:rPr lang="en-GB" sz="1200" dirty="0">
                <a:latin typeface="Heebo" panose="00000800000000000000" pitchFamily="2" charset="-79"/>
                <a:cs typeface="Heebo" panose="00000800000000000000" pitchFamily="2" charset="-79"/>
              </a:rPr>
              <a:t>A day in the life of POV;</a:t>
            </a:r>
          </a:p>
          <a:p>
            <a:pPr marL="171450" indent="-171450">
              <a:buFont typeface="Arial" panose="020B0604020202020204" pitchFamily="34" charset="0"/>
              <a:buChar char="•"/>
            </a:pPr>
            <a:r>
              <a:rPr lang="en-GB" sz="1200" dirty="0">
                <a:latin typeface="Heebo" panose="00000800000000000000" pitchFamily="2" charset="-79"/>
                <a:cs typeface="Heebo" panose="00000800000000000000" pitchFamily="2" charset="-79"/>
              </a:rPr>
              <a:t>Them interviewing a fellow volunteer;</a:t>
            </a:r>
          </a:p>
          <a:p>
            <a:pPr marL="171450" indent="-171450">
              <a:buFont typeface="Arial" panose="020B0604020202020204" pitchFamily="34" charset="0"/>
              <a:buChar char="•"/>
            </a:pPr>
            <a:r>
              <a:rPr lang="en-GB" sz="1200" dirty="0">
                <a:latin typeface="Heebo" panose="00000800000000000000" pitchFamily="2" charset="-79"/>
                <a:cs typeface="Heebo" panose="00000800000000000000" pitchFamily="2" charset="-79"/>
              </a:rPr>
              <a:t>Videos aimed at parents;</a:t>
            </a:r>
          </a:p>
          <a:p>
            <a:pPr marL="171450" indent="-171450">
              <a:buFont typeface="Arial" panose="020B0604020202020204" pitchFamily="34" charset="0"/>
              <a:buChar char="•"/>
            </a:pPr>
            <a:r>
              <a:rPr lang="en-GB" sz="1200" dirty="0">
                <a:latin typeface="Heebo" panose="00000800000000000000" pitchFamily="2" charset="-79"/>
                <a:cs typeface="Heebo" panose="00000800000000000000" pitchFamily="2" charset="-79"/>
              </a:rPr>
              <a:t>One of the new volunteers from the start of POV.</a:t>
            </a:r>
          </a:p>
          <a:p>
            <a:pPr marL="171450" indent="-171450">
              <a:buFont typeface="Arial" panose="020B0604020202020204" pitchFamily="34" charset="0"/>
              <a:buChar char="•"/>
            </a:pPr>
            <a:endParaRPr lang="en-GB" sz="1200" dirty="0">
              <a:latin typeface="Heebo" panose="00000800000000000000" pitchFamily="2" charset="-79"/>
              <a:cs typeface="Heebo" panose="00000800000000000000" pitchFamily="2" charset="-79"/>
            </a:endParaRPr>
          </a:p>
          <a:p>
            <a:r>
              <a:rPr lang="en-GB" sz="1200" dirty="0">
                <a:latin typeface="Heebo" panose="00000800000000000000" pitchFamily="2" charset="-79"/>
                <a:cs typeface="Heebo" panose="00000800000000000000" pitchFamily="2" charset="-79"/>
              </a:rPr>
              <a:t>At this moment of the project lifespan, all organisations are</a:t>
            </a:r>
          </a:p>
          <a:p>
            <a:r>
              <a:rPr lang="en-GB" sz="1200" dirty="0">
                <a:latin typeface="Heebo" panose="00000800000000000000" pitchFamily="2" charset="-79"/>
                <a:cs typeface="Heebo" panose="00000800000000000000" pitchFamily="2" charset="-79"/>
              </a:rPr>
              <a:t>watching and processing the content with their young people.</a:t>
            </a:r>
          </a:p>
          <a:p>
            <a:r>
              <a:rPr lang="en-GB" sz="1200" dirty="0">
                <a:latin typeface="Heebo" panose="00000800000000000000" pitchFamily="2" charset="-79"/>
                <a:cs typeface="Heebo" panose="00000800000000000000" pitchFamily="2" charset="-79"/>
              </a:rPr>
              <a:t>The next step is for the young people to begin recording and </a:t>
            </a:r>
          </a:p>
          <a:p>
            <a:r>
              <a:rPr lang="en-GB" sz="1200" dirty="0">
                <a:latin typeface="Heebo" panose="00000800000000000000" pitchFamily="2" charset="-79"/>
                <a:cs typeface="Heebo" panose="00000800000000000000" pitchFamily="2" charset="-79"/>
              </a:rPr>
              <a:t>sharing these together to create a larger recorded piece. </a:t>
            </a:r>
          </a:p>
        </p:txBody>
      </p:sp>
    </p:spTree>
    <p:extLst>
      <p:ext uri="{BB962C8B-B14F-4D97-AF65-F5344CB8AC3E}">
        <p14:creationId xmlns:p14="http://schemas.microsoft.com/office/powerpoint/2010/main" val="1315715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DB0BCF-778C-4B73-A053-0108E9A7C52B}"/>
              </a:ext>
            </a:extLst>
          </p:cNvPr>
          <p:cNvPicPr>
            <a:picLocks noChangeAspect="1"/>
          </p:cNvPicPr>
          <p:nvPr/>
        </p:nvPicPr>
        <p:blipFill>
          <a:blip r:embed="rId2"/>
          <a:stretch>
            <a:fillRect/>
          </a:stretch>
        </p:blipFill>
        <p:spPr>
          <a:xfrm>
            <a:off x="6776762" y="0"/>
            <a:ext cx="2367238" cy="1257300"/>
          </a:xfrm>
          <a:prstGeom prst="rect">
            <a:avLst/>
          </a:prstGeom>
        </p:spPr>
      </p:pic>
      <p:pic>
        <p:nvPicPr>
          <p:cNvPr id="8" name="Picture 7">
            <a:extLst>
              <a:ext uri="{FF2B5EF4-FFF2-40B4-BE49-F238E27FC236}">
                <a16:creationId xmlns:a16="http://schemas.microsoft.com/office/drawing/2014/main" id="{BC1D5D6D-EC79-49C9-A3A1-1EB919C740EB}"/>
              </a:ext>
            </a:extLst>
          </p:cNvPr>
          <p:cNvPicPr>
            <a:picLocks noChangeAspect="1"/>
          </p:cNvPicPr>
          <p:nvPr/>
        </p:nvPicPr>
        <p:blipFill>
          <a:blip r:embed="rId3"/>
          <a:stretch>
            <a:fillRect/>
          </a:stretch>
        </p:blipFill>
        <p:spPr>
          <a:xfrm>
            <a:off x="0" y="4114801"/>
            <a:ext cx="2585287" cy="1028700"/>
          </a:xfrm>
          <a:prstGeom prst="rect">
            <a:avLst/>
          </a:prstGeom>
        </p:spPr>
      </p:pic>
      <p:sp>
        <p:nvSpPr>
          <p:cNvPr id="3" name="Rectangle 2">
            <a:extLst>
              <a:ext uri="{FF2B5EF4-FFF2-40B4-BE49-F238E27FC236}">
                <a16:creationId xmlns:a16="http://schemas.microsoft.com/office/drawing/2014/main" id="{177C917A-15C8-4333-9A9E-E985804D04FB}"/>
              </a:ext>
            </a:extLst>
          </p:cNvPr>
          <p:cNvSpPr/>
          <p:nvPr/>
        </p:nvSpPr>
        <p:spPr>
          <a:xfrm>
            <a:off x="127747" y="114915"/>
            <a:ext cx="7712672" cy="1200329"/>
          </a:xfrm>
          <a:prstGeom prst="rect">
            <a:avLst/>
          </a:prstGeom>
        </p:spPr>
        <p:txBody>
          <a:bodyPr wrap="square">
            <a:spAutoFit/>
          </a:bodyPr>
          <a:lstStyle/>
          <a:p>
            <a:r>
              <a:rPr lang="en-US" b="1" dirty="0">
                <a:solidFill>
                  <a:schemeClr val="tx2">
                    <a:lumMod val="75000"/>
                  </a:schemeClr>
                </a:solidFill>
                <a:latin typeface="Heebo" panose="00000800000000000000" pitchFamily="2" charset="-79"/>
                <a:cs typeface="Heebo" panose="00000800000000000000" pitchFamily="2" charset="-79"/>
              </a:rPr>
              <a:t>Further Developments:</a:t>
            </a:r>
          </a:p>
          <a:p>
            <a:r>
              <a:rPr lang="en-US" sz="1600" b="1" dirty="0">
                <a:solidFill>
                  <a:schemeClr val="tx2">
                    <a:lumMod val="75000"/>
                  </a:schemeClr>
                </a:solidFill>
                <a:latin typeface="Heebo" panose="00000800000000000000" pitchFamily="2" charset="-79"/>
                <a:cs typeface="Heebo" panose="00000800000000000000" pitchFamily="2" charset="-79"/>
              </a:rPr>
              <a:t>POV exhibition May 2023 – Worksop Library</a:t>
            </a:r>
          </a:p>
          <a:p>
            <a:endParaRPr lang="en-US" sz="1400" dirty="0">
              <a:solidFill>
                <a:schemeClr val="tx2">
                  <a:lumMod val="75000"/>
                </a:schemeClr>
              </a:solidFill>
            </a:endParaRPr>
          </a:p>
          <a:p>
            <a:endParaRPr lang="en-US" sz="1200" dirty="0">
              <a:solidFill>
                <a:schemeClr val="tx2">
                  <a:lumMod val="75000"/>
                </a:schemeClr>
              </a:solidFill>
            </a:endParaRPr>
          </a:p>
          <a:p>
            <a:endParaRPr lang="en-US" sz="1200" dirty="0">
              <a:solidFill>
                <a:schemeClr val="tx2">
                  <a:lumMod val="75000"/>
                </a:schemeClr>
              </a:solidFill>
            </a:endParaRPr>
          </a:p>
        </p:txBody>
      </p:sp>
      <p:pic>
        <p:nvPicPr>
          <p:cNvPr id="1026" name="Picture 2" descr="Worksop Library reopening | Inspire - Culture, Learning, Libraries">
            <a:extLst>
              <a:ext uri="{FF2B5EF4-FFF2-40B4-BE49-F238E27FC236}">
                <a16:creationId xmlns:a16="http://schemas.microsoft.com/office/drawing/2014/main" id="{F636E583-2C13-4F78-B7F4-35B50A4C4B8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9864" y="871281"/>
            <a:ext cx="1534633" cy="14478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2E36EA2-CB52-4A71-8FBD-3E4927ED8502}"/>
              </a:ext>
            </a:extLst>
          </p:cNvPr>
          <p:cNvSpPr txBox="1"/>
          <p:nvPr/>
        </p:nvSpPr>
        <p:spPr>
          <a:xfrm>
            <a:off x="127748" y="875970"/>
            <a:ext cx="5282116" cy="1200329"/>
          </a:xfrm>
          <a:prstGeom prst="rect">
            <a:avLst/>
          </a:prstGeom>
          <a:noFill/>
        </p:spPr>
        <p:txBody>
          <a:bodyPr wrap="square" rtlCol="0">
            <a:spAutoFit/>
          </a:bodyPr>
          <a:lstStyle/>
          <a:p>
            <a:r>
              <a:rPr lang="en-GB" sz="1200" dirty="0">
                <a:latin typeface="Heebo" panose="00000800000000000000" pitchFamily="2" charset="-79"/>
                <a:cs typeface="Heebo" panose="00000800000000000000" pitchFamily="2" charset="-79"/>
              </a:rPr>
              <a:t>Through the POV project, lead from Inspire Learning Simon Cook has proposed the idea of an POV Art exhibition taking place at Worksop Library during May. The idea is for Inspire Learning’s young people to design and plan the exhibition and link with young people from the other 6 locations to display the work over the three days. There will be a planned private exhibition for all those within the POV project. </a:t>
            </a:r>
          </a:p>
        </p:txBody>
      </p:sp>
      <p:sp>
        <p:nvSpPr>
          <p:cNvPr id="9" name="TextBox 8">
            <a:extLst>
              <a:ext uri="{FF2B5EF4-FFF2-40B4-BE49-F238E27FC236}">
                <a16:creationId xmlns:a16="http://schemas.microsoft.com/office/drawing/2014/main" id="{95B7CDAD-C4DC-41D7-AF5B-CF1A367EC848}"/>
              </a:ext>
            </a:extLst>
          </p:cNvPr>
          <p:cNvSpPr txBox="1"/>
          <p:nvPr/>
        </p:nvSpPr>
        <p:spPr>
          <a:xfrm>
            <a:off x="2370673" y="2895809"/>
            <a:ext cx="6649015" cy="1015663"/>
          </a:xfrm>
          <a:prstGeom prst="rect">
            <a:avLst/>
          </a:prstGeom>
          <a:noFill/>
        </p:spPr>
        <p:txBody>
          <a:bodyPr wrap="square" rtlCol="0">
            <a:spAutoFit/>
          </a:bodyPr>
          <a:lstStyle/>
          <a:p>
            <a:r>
              <a:rPr lang="en-GB" sz="1200" dirty="0">
                <a:latin typeface="Heebo" panose="00000800000000000000" pitchFamily="2" charset="-79"/>
                <a:cs typeface="Heebo" panose="00000800000000000000" pitchFamily="2" charset="-79"/>
              </a:rPr>
              <a:t>Through surveys with the young people an area of focus has been around confidence being a firm barrier to young people accessing volunteering opportunities. Through the Advisory Group, the young people were able to suggest, plan and design the Discord Platform in order for all organisations to use as a mechanism to support young people into volunteering. This launched January 2023 and is very much in its infancy at this stage. </a:t>
            </a:r>
          </a:p>
        </p:txBody>
      </p:sp>
      <p:sp>
        <p:nvSpPr>
          <p:cNvPr id="10" name="Rectangle 9">
            <a:extLst>
              <a:ext uri="{FF2B5EF4-FFF2-40B4-BE49-F238E27FC236}">
                <a16:creationId xmlns:a16="http://schemas.microsoft.com/office/drawing/2014/main" id="{58980E76-0FA0-40F5-A216-32AE15126248}"/>
              </a:ext>
            </a:extLst>
          </p:cNvPr>
          <p:cNvSpPr/>
          <p:nvPr/>
        </p:nvSpPr>
        <p:spPr>
          <a:xfrm>
            <a:off x="2068391" y="2516870"/>
            <a:ext cx="7131215" cy="923330"/>
          </a:xfrm>
          <a:prstGeom prst="rect">
            <a:avLst/>
          </a:prstGeom>
        </p:spPr>
        <p:txBody>
          <a:bodyPr wrap="square">
            <a:spAutoFit/>
          </a:bodyPr>
          <a:lstStyle/>
          <a:p>
            <a:pPr algn="r"/>
            <a:r>
              <a:rPr lang="en-US" sz="1600" b="1" dirty="0">
                <a:solidFill>
                  <a:schemeClr val="tx2">
                    <a:lumMod val="75000"/>
                  </a:schemeClr>
                </a:solidFill>
                <a:latin typeface="Heebo" panose="00000800000000000000" pitchFamily="2" charset="-79"/>
                <a:cs typeface="Heebo" panose="00000800000000000000" pitchFamily="2" charset="-79"/>
              </a:rPr>
              <a:t>Discord Platform to support young people’s confidence into volunteering</a:t>
            </a:r>
          </a:p>
          <a:p>
            <a:pPr algn="r"/>
            <a:endParaRPr lang="en-US" sz="1400" dirty="0">
              <a:solidFill>
                <a:schemeClr val="tx2">
                  <a:lumMod val="75000"/>
                </a:schemeClr>
              </a:solidFill>
            </a:endParaRPr>
          </a:p>
          <a:p>
            <a:pPr algn="r"/>
            <a:endParaRPr lang="en-US" sz="1200" dirty="0">
              <a:solidFill>
                <a:schemeClr val="tx2">
                  <a:lumMod val="75000"/>
                </a:schemeClr>
              </a:solidFill>
            </a:endParaRPr>
          </a:p>
          <a:p>
            <a:pPr algn="r"/>
            <a:endParaRPr lang="en-US" sz="1200" dirty="0">
              <a:solidFill>
                <a:schemeClr val="tx2">
                  <a:lumMod val="75000"/>
                </a:schemeClr>
              </a:solidFill>
            </a:endParaRPr>
          </a:p>
        </p:txBody>
      </p:sp>
      <p:pic>
        <p:nvPicPr>
          <p:cNvPr id="7" name="Picture 6">
            <a:extLst>
              <a:ext uri="{FF2B5EF4-FFF2-40B4-BE49-F238E27FC236}">
                <a16:creationId xmlns:a16="http://schemas.microsoft.com/office/drawing/2014/main" id="{DFBCE775-0FB7-437A-B664-0D7286AA9520}"/>
              </a:ext>
            </a:extLst>
          </p:cNvPr>
          <p:cNvPicPr>
            <a:picLocks noChangeAspect="1"/>
          </p:cNvPicPr>
          <p:nvPr/>
        </p:nvPicPr>
        <p:blipFill>
          <a:blip r:embed="rId5"/>
          <a:stretch>
            <a:fillRect/>
          </a:stretch>
        </p:blipFill>
        <p:spPr>
          <a:xfrm>
            <a:off x="214613" y="2376588"/>
            <a:ext cx="2156060" cy="1477090"/>
          </a:xfrm>
          <a:prstGeom prst="rect">
            <a:avLst/>
          </a:prstGeom>
        </p:spPr>
      </p:pic>
      <p:pic>
        <p:nvPicPr>
          <p:cNvPr id="11" name="Picture 10">
            <a:extLst>
              <a:ext uri="{FF2B5EF4-FFF2-40B4-BE49-F238E27FC236}">
                <a16:creationId xmlns:a16="http://schemas.microsoft.com/office/drawing/2014/main" id="{3A5E900D-23BF-423B-BFB4-D1E4D8AF7B2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14633" y="4064259"/>
            <a:ext cx="6429367" cy="1028699"/>
          </a:xfrm>
          <a:prstGeom prst="rect">
            <a:avLst/>
          </a:prstGeom>
        </p:spPr>
      </p:pic>
    </p:spTree>
    <p:extLst>
      <p:ext uri="{BB962C8B-B14F-4D97-AF65-F5344CB8AC3E}">
        <p14:creationId xmlns:p14="http://schemas.microsoft.com/office/powerpoint/2010/main" val="735961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DB0BCF-778C-4B73-A053-0108E9A7C52B}"/>
              </a:ext>
            </a:extLst>
          </p:cNvPr>
          <p:cNvPicPr>
            <a:picLocks noChangeAspect="1"/>
          </p:cNvPicPr>
          <p:nvPr/>
        </p:nvPicPr>
        <p:blipFill>
          <a:blip r:embed="rId2"/>
          <a:stretch>
            <a:fillRect/>
          </a:stretch>
        </p:blipFill>
        <p:spPr>
          <a:xfrm>
            <a:off x="6776762" y="0"/>
            <a:ext cx="2367238" cy="1257300"/>
          </a:xfrm>
          <a:prstGeom prst="rect">
            <a:avLst/>
          </a:prstGeom>
        </p:spPr>
      </p:pic>
      <p:pic>
        <p:nvPicPr>
          <p:cNvPr id="8" name="Picture 7">
            <a:extLst>
              <a:ext uri="{FF2B5EF4-FFF2-40B4-BE49-F238E27FC236}">
                <a16:creationId xmlns:a16="http://schemas.microsoft.com/office/drawing/2014/main" id="{BC1D5D6D-EC79-49C9-A3A1-1EB919C740EB}"/>
              </a:ext>
            </a:extLst>
          </p:cNvPr>
          <p:cNvPicPr>
            <a:picLocks noChangeAspect="1"/>
          </p:cNvPicPr>
          <p:nvPr/>
        </p:nvPicPr>
        <p:blipFill>
          <a:blip r:embed="rId3"/>
          <a:stretch>
            <a:fillRect/>
          </a:stretch>
        </p:blipFill>
        <p:spPr>
          <a:xfrm>
            <a:off x="0" y="4114801"/>
            <a:ext cx="2585287" cy="1028700"/>
          </a:xfrm>
          <a:prstGeom prst="rect">
            <a:avLst/>
          </a:prstGeom>
        </p:spPr>
      </p:pic>
      <p:sp>
        <p:nvSpPr>
          <p:cNvPr id="6" name="TextBox 5">
            <a:extLst>
              <a:ext uri="{FF2B5EF4-FFF2-40B4-BE49-F238E27FC236}">
                <a16:creationId xmlns:a16="http://schemas.microsoft.com/office/drawing/2014/main" id="{07122429-DBA7-44DD-9F2B-789BAEAA041D}"/>
              </a:ext>
            </a:extLst>
          </p:cNvPr>
          <p:cNvSpPr txBox="1"/>
          <p:nvPr/>
        </p:nvSpPr>
        <p:spPr>
          <a:xfrm>
            <a:off x="68438" y="43875"/>
            <a:ext cx="5878532" cy="400110"/>
          </a:xfrm>
          <a:prstGeom prst="rect">
            <a:avLst/>
          </a:prstGeom>
          <a:noFill/>
        </p:spPr>
        <p:txBody>
          <a:bodyPr wrap="none" rtlCol="0">
            <a:spAutoFit/>
          </a:bodyPr>
          <a:lstStyle/>
          <a:p>
            <a:r>
              <a:rPr lang="en-GB" sz="2000" b="1" dirty="0">
                <a:solidFill>
                  <a:srgbClr val="002060"/>
                </a:solidFill>
              </a:rPr>
              <a:t>Steps to strengthen the POV project timeline…</a:t>
            </a:r>
          </a:p>
        </p:txBody>
      </p:sp>
      <p:sp>
        <p:nvSpPr>
          <p:cNvPr id="7" name="Content Placeholder 2">
            <a:extLst>
              <a:ext uri="{FF2B5EF4-FFF2-40B4-BE49-F238E27FC236}">
                <a16:creationId xmlns:a16="http://schemas.microsoft.com/office/drawing/2014/main" id="{4885242F-7431-4A4A-A9BE-33066DCB1FBA}"/>
              </a:ext>
            </a:extLst>
          </p:cNvPr>
          <p:cNvSpPr txBox="1">
            <a:spLocks/>
          </p:cNvSpPr>
          <p:nvPr/>
        </p:nvSpPr>
        <p:spPr>
          <a:xfrm>
            <a:off x="273666" y="1128170"/>
            <a:ext cx="7633205" cy="244202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GB" dirty="0"/>
          </a:p>
          <a:p>
            <a:endParaRPr lang="en-GB" dirty="0"/>
          </a:p>
        </p:txBody>
      </p:sp>
      <p:graphicFrame>
        <p:nvGraphicFramePr>
          <p:cNvPr id="5" name="Table 4">
            <a:extLst>
              <a:ext uri="{FF2B5EF4-FFF2-40B4-BE49-F238E27FC236}">
                <a16:creationId xmlns:a16="http://schemas.microsoft.com/office/drawing/2014/main" id="{B6598FA2-DA9B-402F-8347-FCE6EC38B526}"/>
              </a:ext>
            </a:extLst>
          </p:cNvPr>
          <p:cNvGraphicFramePr>
            <a:graphicFrameLocks noGrp="1"/>
          </p:cNvGraphicFramePr>
          <p:nvPr>
            <p:extLst>
              <p:ext uri="{D42A27DB-BD31-4B8C-83A1-F6EECF244321}">
                <p14:modId xmlns:p14="http://schemas.microsoft.com/office/powerpoint/2010/main" val="3522663032"/>
              </p:ext>
            </p:extLst>
          </p:nvPr>
        </p:nvGraphicFramePr>
        <p:xfrm>
          <a:off x="164303" y="761352"/>
          <a:ext cx="6561589" cy="3036081"/>
        </p:xfrm>
        <a:graphic>
          <a:graphicData uri="http://schemas.openxmlformats.org/drawingml/2006/table">
            <a:tbl>
              <a:tblPr firstRow="1" firstCol="1" bandRow="1">
                <a:tableStyleId>{5C22544A-7EE6-4342-B048-85BDC9FD1C3A}</a:tableStyleId>
              </a:tblPr>
              <a:tblGrid>
                <a:gridCol w="4490683">
                  <a:extLst>
                    <a:ext uri="{9D8B030D-6E8A-4147-A177-3AD203B41FA5}">
                      <a16:colId xmlns:a16="http://schemas.microsoft.com/office/drawing/2014/main" val="4047722031"/>
                    </a:ext>
                  </a:extLst>
                </a:gridCol>
                <a:gridCol w="2070906">
                  <a:extLst>
                    <a:ext uri="{9D8B030D-6E8A-4147-A177-3AD203B41FA5}">
                      <a16:colId xmlns:a16="http://schemas.microsoft.com/office/drawing/2014/main" val="774000508"/>
                    </a:ext>
                  </a:extLst>
                </a:gridCol>
              </a:tblGrid>
              <a:tr h="255495">
                <a:tc>
                  <a:txBody>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Steps:</a:t>
                      </a:r>
                    </a:p>
                  </a:txBody>
                  <a:tcPr marL="68461" marR="68461" marT="0" marB="0"/>
                </a:tc>
                <a:tc>
                  <a:txBody>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When:</a:t>
                      </a:r>
                    </a:p>
                  </a:txBody>
                  <a:tcPr marL="68461" marR="68461" marT="0" marB="0"/>
                </a:tc>
                <a:extLst>
                  <a:ext uri="{0D108BD9-81ED-4DB2-BD59-A6C34878D82A}">
                    <a16:rowId xmlns:a16="http://schemas.microsoft.com/office/drawing/2014/main" val="698002796"/>
                  </a:ext>
                </a:extLst>
              </a:tr>
              <a:tr h="632144">
                <a:tc>
                  <a:txBody>
                    <a:bodyPr/>
                    <a:lstStyle/>
                    <a:p>
                      <a:pPr>
                        <a:lnSpc>
                          <a:spcPct val="107000"/>
                        </a:lnSpc>
                        <a:spcAft>
                          <a:spcPts val="800"/>
                        </a:spcAft>
                      </a:pPr>
                      <a:r>
                        <a:rPr lang="en-GB" sz="1100" dirty="0" err="1">
                          <a:effectLst/>
                        </a:rPr>
                        <a:t>Centreplace</a:t>
                      </a:r>
                      <a:r>
                        <a:rPr lang="en-GB" sz="1100" dirty="0">
                          <a:effectLst/>
                        </a:rPr>
                        <a:t> to support all 6 locations, and themselves, to support their young people with counselling sessions to support their mental health and wellbeing. Offering of in person visits too if needed.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461" marR="68461" marT="0" marB="0"/>
                </a:tc>
                <a:tc>
                  <a:txBody>
                    <a:bodyPr/>
                    <a:lstStyle/>
                    <a:p>
                      <a:pPr>
                        <a:lnSpc>
                          <a:spcPct val="107000"/>
                        </a:lnSpc>
                        <a:spcAft>
                          <a:spcPts val="800"/>
                        </a:spcAft>
                      </a:pPr>
                      <a:r>
                        <a:rPr lang="en-GB" sz="1100" dirty="0">
                          <a:effectLst/>
                        </a:rPr>
                        <a:t>End of project lifespan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461" marR="68461" marT="0" marB="0"/>
                </a:tc>
                <a:extLst>
                  <a:ext uri="{0D108BD9-81ED-4DB2-BD59-A6C34878D82A}">
                    <a16:rowId xmlns:a16="http://schemas.microsoft.com/office/drawing/2014/main" val="135410594"/>
                  </a:ext>
                </a:extLst>
              </a:tr>
              <a:tr h="623424">
                <a:tc>
                  <a:txBody>
                    <a:bodyPr/>
                    <a:lstStyle/>
                    <a:p>
                      <a:pPr>
                        <a:lnSpc>
                          <a:spcPct val="107000"/>
                        </a:lnSpc>
                        <a:spcAft>
                          <a:spcPts val="800"/>
                        </a:spcAft>
                      </a:pPr>
                      <a:r>
                        <a:rPr lang="en-GB" sz="1100" dirty="0">
                          <a:effectLst/>
                        </a:rPr>
                        <a:t>A collection of 5 to 10 short films from all 7 organisations from the young people capturing the POV project through ‘their eyes’ on their mobile phones.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461" marR="68461" marT="0" marB="0"/>
                </a:tc>
                <a:tc>
                  <a:txBody>
                    <a:bodyPr/>
                    <a:lstStyle/>
                    <a:p>
                      <a:pPr>
                        <a:lnSpc>
                          <a:spcPct val="107000"/>
                        </a:lnSpc>
                        <a:spcAft>
                          <a:spcPts val="800"/>
                        </a:spcAft>
                      </a:pPr>
                      <a:r>
                        <a:rPr lang="en-GB" sz="1100">
                          <a:effectLst/>
                        </a:rPr>
                        <a:t>Dec 2023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461" marR="68461" marT="0" marB="0"/>
                </a:tc>
                <a:extLst>
                  <a:ext uri="{0D108BD9-81ED-4DB2-BD59-A6C34878D82A}">
                    <a16:rowId xmlns:a16="http://schemas.microsoft.com/office/drawing/2014/main" val="2237482754"/>
                  </a:ext>
                </a:extLst>
              </a:tr>
              <a:tr h="472097">
                <a:tc>
                  <a:txBody>
                    <a:bodyPr/>
                    <a:lstStyle/>
                    <a:p>
                      <a:pPr>
                        <a:lnSpc>
                          <a:spcPct val="107000"/>
                        </a:lnSpc>
                        <a:spcAft>
                          <a:spcPts val="800"/>
                        </a:spcAft>
                      </a:pPr>
                      <a:r>
                        <a:rPr lang="en-GB" sz="1100">
                          <a:effectLst/>
                        </a:rPr>
                        <a:t>Young people making full use of the Discord Platform on a daily basis and evidence of them supporting one another to access POV projects and wider volunteering opportunities.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461" marR="68461" marT="0" marB="0"/>
                </a:tc>
                <a:tc>
                  <a:txBody>
                    <a:bodyPr/>
                    <a:lstStyle/>
                    <a:p>
                      <a:pPr>
                        <a:lnSpc>
                          <a:spcPct val="107000"/>
                        </a:lnSpc>
                        <a:spcAft>
                          <a:spcPts val="800"/>
                        </a:spcAft>
                      </a:pPr>
                      <a:r>
                        <a:rPr lang="en-GB" sz="1100">
                          <a:effectLst/>
                        </a:rPr>
                        <a:t>Aug 2023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461" marR="68461" marT="0" marB="0"/>
                </a:tc>
                <a:extLst>
                  <a:ext uri="{0D108BD9-81ED-4DB2-BD59-A6C34878D82A}">
                    <a16:rowId xmlns:a16="http://schemas.microsoft.com/office/drawing/2014/main" val="853495833"/>
                  </a:ext>
                </a:extLst>
              </a:tr>
              <a:tr h="465584">
                <a:tc>
                  <a:txBody>
                    <a:bodyPr/>
                    <a:lstStyle/>
                    <a:p>
                      <a:pPr>
                        <a:lnSpc>
                          <a:spcPct val="107000"/>
                        </a:lnSpc>
                        <a:spcAft>
                          <a:spcPts val="800"/>
                        </a:spcAft>
                      </a:pPr>
                      <a:r>
                        <a:rPr lang="en-GB" sz="1100">
                          <a:effectLst/>
                        </a:rPr>
                        <a:t>Inspire Learning to plan, run and showcase the POV project over the course of 3 days in May at the Library in Worksop.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461" marR="68461" marT="0" marB="0"/>
                </a:tc>
                <a:tc>
                  <a:txBody>
                    <a:bodyPr/>
                    <a:lstStyle/>
                    <a:p>
                      <a:pPr>
                        <a:lnSpc>
                          <a:spcPct val="107000"/>
                        </a:lnSpc>
                        <a:spcAft>
                          <a:spcPts val="800"/>
                        </a:spcAft>
                      </a:pPr>
                      <a:r>
                        <a:rPr lang="en-GB" sz="1100">
                          <a:effectLst/>
                        </a:rPr>
                        <a:t>May 2023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461" marR="68461" marT="0" marB="0"/>
                </a:tc>
                <a:extLst>
                  <a:ext uri="{0D108BD9-81ED-4DB2-BD59-A6C34878D82A}">
                    <a16:rowId xmlns:a16="http://schemas.microsoft.com/office/drawing/2014/main" val="406016721"/>
                  </a:ext>
                </a:extLst>
              </a:tr>
              <a:tr h="472097">
                <a:tc>
                  <a:txBody>
                    <a:bodyPr/>
                    <a:lstStyle/>
                    <a:p>
                      <a:pPr>
                        <a:lnSpc>
                          <a:spcPct val="107000"/>
                        </a:lnSpc>
                        <a:spcAft>
                          <a:spcPts val="800"/>
                        </a:spcAft>
                      </a:pPr>
                      <a:r>
                        <a:rPr lang="en-GB" sz="1100" dirty="0">
                          <a:effectLst/>
                        </a:rPr>
                        <a:t>Project Manager to share and recognise the incredible achievements of the POV project across at the Newcastle event with the Arts Council and </a:t>
                      </a:r>
                      <a:r>
                        <a:rPr lang="en-GB" sz="1100" dirty="0" err="1">
                          <a:effectLst/>
                        </a:rPr>
                        <a:t>VFF</a:t>
                      </a:r>
                      <a:r>
                        <a:rPr lang="en-GB" sz="1100" dirty="0">
                          <a:effectLst/>
                        </a:rPr>
                        <a:t> in March.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461" marR="68461" marT="0" marB="0"/>
                </a:tc>
                <a:tc>
                  <a:txBody>
                    <a:bodyPr/>
                    <a:lstStyle/>
                    <a:p>
                      <a:pPr>
                        <a:lnSpc>
                          <a:spcPct val="107000"/>
                        </a:lnSpc>
                        <a:spcAft>
                          <a:spcPts val="800"/>
                        </a:spcAft>
                      </a:pPr>
                      <a:r>
                        <a:rPr lang="en-GB" sz="1100" dirty="0">
                          <a:effectLst/>
                        </a:rPr>
                        <a:t>27</a:t>
                      </a:r>
                      <a:r>
                        <a:rPr lang="en-GB" sz="1100" baseline="30000" dirty="0">
                          <a:effectLst/>
                        </a:rPr>
                        <a:t>th</a:t>
                      </a:r>
                      <a:r>
                        <a:rPr lang="en-GB" sz="1100" dirty="0">
                          <a:effectLst/>
                        </a:rPr>
                        <a:t> March 2023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461" marR="68461" marT="0" marB="0"/>
                </a:tc>
                <a:extLst>
                  <a:ext uri="{0D108BD9-81ED-4DB2-BD59-A6C34878D82A}">
                    <a16:rowId xmlns:a16="http://schemas.microsoft.com/office/drawing/2014/main" val="3426209961"/>
                  </a:ext>
                </a:extLst>
              </a:tr>
            </a:tbl>
          </a:graphicData>
        </a:graphic>
      </p:graphicFrame>
      <p:pic>
        <p:nvPicPr>
          <p:cNvPr id="9" name="Picture 8">
            <a:extLst>
              <a:ext uri="{FF2B5EF4-FFF2-40B4-BE49-F238E27FC236}">
                <a16:creationId xmlns:a16="http://schemas.microsoft.com/office/drawing/2014/main" id="{D441104B-DE8A-44A4-BFE3-2DA7ADAE71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4633" y="4114801"/>
            <a:ext cx="6429367" cy="1028699"/>
          </a:xfrm>
          <a:prstGeom prst="rect">
            <a:avLst/>
          </a:prstGeom>
        </p:spPr>
      </p:pic>
    </p:spTree>
    <p:extLst>
      <p:ext uri="{BB962C8B-B14F-4D97-AF65-F5344CB8AC3E}">
        <p14:creationId xmlns:p14="http://schemas.microsoft.com/office/powerpoint/2010/main" val="2274674432"/>
      </p:ext>
    </p:extLst>
  </p:cSld>
  <p:clrMapOvr>
    <a:masterClrMapping/>
  </p:clrMapOvr>
</p:sld>
</file>

<file path=ppt/theme/theme1.xml><?xml version="1.0" encoding="utf-8"?>
<a:theme xmlns:a="http://schemas.openxmlformats.org/drawingml/2006/main" name="Office Theme">
  <a:themeElements>
    <a:clrScheme name="Senorita">
      <a:dk1>
        <a:sysClr val="windowText" lastClr="000000"/>
      </a:dk1>
      <a:lt1>
        <a:sysClr val="window" lastClr="FFFFFF"/>
      </a:lt1>
      <a:dk2>
        <a:srgbClr val="44546A"/>
      </a:dk2>
      <a:lt2>
        <a:srgbClr val="E7E6E6"/>
      </a:lt2>
      <a:accent1>
        <a:srgbClr val="BFBFBF"/>
      </a:accent1>
      <a:accent2>
        <a:srgbClr val="A5A5A5"/>
      </a:accent2>
      <a:accent3>
        <a:srgbClr val="A5A5A5"/>
      </a:accent3>
      <a:accent4>
        <a:srgbClr val="FFC000"/>
      </a:accent4>
      <a:accent5>
        <a:srgbClr val="7F7F7F"/>
      </a:accent5>
      <a:accent6>
        <a:srgbClr val="A5A5A5"/>
      </a:accent6>
      <a:hlink>
        <a:srgbClr val="0563C1"/>
      </a:hlink>
      <a:folHlink>
        <a:srgbClr val="954F72"/>
      </a:folHlink>
    </a:clrScheme>
    <a:fontScheme name="Senorita">
      <a:majorFont>
        <a:latin typeface="Archivo Black"/>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ushVTI">
  <a:themeElements>
    <a:clrScheme name="AnalogousFromDarkSeedLeftStep">
      <a:dk1>
        <a:srgbClr val="000000"/>
      </a:dk1>
      <a:lt1>
        <a:srgbClr val="FFFFFF"/>
      </a:lt1>
      <a:dk2>
        <a:srgbClr val="1C2431"/>
      </a:dk2>
      <a:lt2>
        <a:srgbClr val="F0F3F2"/>
      </a:lt2>
      <a:accent1>
        <a:srgbClr val="DD336F"/>
      </a:accent1>
      <a:accent2>
        <a:srgbClr val="CB21A4"/>
      </a:accent2>
      <a:accent3>
        <a:srgbClr val="BD33DD"/>
      </a:accent3>
      <a:accent4>
        <a:srgbClr val="6725CC"/>
      </a:accent4>
      <a:accent5>
        <a:srgbClr val="3337DD"/>
      </a:accent5>
      <a:accent6>
        <a:srgbClr val="216CCB"/>
      </a:accent6>
      <a:hlink>
        <a:srgbClr val="523FBF"/>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13940</TotalTime>
  <Words>1446</Words>
  <Application>Microsoft Office PowerPoint</Application>
  <PresentationFormat>On-screen Show (16:9)</PresentationFormat>
  <Paragraphs>149</Paragraphs>
  <Slides>11</Slides>
  <Notes>0</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Archivo Black</vt:lpstr>
      <vt:lpstr>Arial</vt:lpstr>
      <vt:lpstr>Calibri</vt:lpstr>
      <vt:lpstr>Century Gothic</vt:lpstr>
      <vt:lpstr>Elephant</vt:lpstr>
      <vt:lpstr>Heebo</vt:lpstr>
      <vt:lpstr>Helvetica Neue</vt:lpstr>
      <vt:lpstr>Roboto</vt:lpstr>
      <vt:lpstr>Times New Roman</vt:lpstr>
      <vt:lpstr>Office Theme</vt:lpstr>
      <vt:lpstr>BrushVTI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GiantDesign</dc:creator>
  <cp:lastModifiedBy>Rachel Wood</cp:lastModifiedBy>
  <cp:revision>196</cp:revision>
  <dcterms:created xsi:type="dcterms:W3CDTF">2019-08-23T08:10:12Z</dcterms:created>
  <dcterms:modified xsi:type="dcterms:W3CDTF">2023-03-15T15:56:32Z</dcterms:modified>
</cp:coreProperties>
</file>