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74" r:id="rId6"/>
    <p:sldMasterId id="2147483692" r:id="rId7"/>
  </p:sldMasterIdLst>
  <p:notesMasterIdLst>
    <p:notesMasterId r:id="rId39"/>
  </p:notesMasterIdLst>
  <p:sldIdLst>
    <p:sldId id="1924" r:id="rId8"/>
    <p:sldId id="256" r:id="rId9"/>
    <p:sldId id="653" r:id="rId10"/>
    <p:sldId id="589" r:id="rId11"/>
    <p:sldId id="380" r:id="rId12"/>
    <p:sldId id="382" r:id="rId13"/>
    <p:sldId id="514" r:id="rId14"/>
    <p:sldId id="524" r:id="rId15"/>
    <p:sldId id="443" r:id="rId16"/>
    <p:sldId id="494" r:id="rId17"/>
    <p:sldId id="465" r:id="rId18"/>
    <p:sldId id="515" r:id="rId19"/>
    <p:sldId id="516" r:id="rId20"/>
    <p:sldId id="528" r:id="rId21"/>
    <p:sldId id="503" r:id="rId22"/>
    <p:sldId id="517" r:id="rId23"/>
    <p:sldId id="458" r:id="rId24"/>
    <p:sldId id="584" r:id="rId25"/>
    <p:sldId id="582" r:id="rId26"/>
    <p:sldId id="596" r:id="rId27"/>
    <p:sldId id="594" r:id="rId28"/>
    <p:sldId id="593" r:id="rId29"/>
    <p:sldId id="587" r:id="rId30"/>
    <p:sldId id="648" r:id="rId31"/>
    <p:sldId id="464" r:id="rId32"/>
    <p:sldId id="527" r:id="rId33"/>
    <p:sldId id="531" r:id="rId34"/>
    <p:sldId id="512" r:id="rId35"/>
    <p:sldId id="530" r:id="rId36"/>
    <p:sldId id="591" r:id="rId37"/>
    <p:sldId id="521" r:id="rId38"/>
  </p:sldIdLst>
  <p:sldSz cx="12192000" cy="6858000"/>
  <p:notesSz cx="6865938" cy="9047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37552-3FCC-F52B-F72A-30A442C79C20}" name="Feodora Rayner" initials="FR" userId="Feodora Rayner" providerId="None"/>
  <p188:author id="{834C306C-D458-60B0-2CB4-C89F1376D1D2}" name="Feodora Rayner" initials="FR" userId="S::feodora.rayner@england.nhs.uk::6138571a-ec02-473c-ada7-f263d7bbf07d" providerId="AD"/>
  <p188:author id="{A10A3772-65C1-F878-2FEE-B85A9AEBCFAE}" name="Lisa Walder" initials="LW" userId="S::lisa.walder@england.nhs.uk::827206e5-fce3-4d27-9c8d-e270de9580e8" providerId="AD"/>
  <p188:author id="{E0E1D387-27ED-8A30-1017-2CE8F5727952}" name="Jemma McConville-Roe" initials="JMR" userId="S::Jemma.McConville-Roe@england.nhs.uk::a1e5af9c-d81c-498e-99d5-0afe99bba8ca" providerId="AD"/>
  <p188:author id="{C5A27890-7F99-FFCC-DE4D-5B3251330263}" name="Csenge Gal" initials="CG" userId="S::csenge.gal@england.nhs.uk::d0f416fc-64be-4665-b94a-8ee589acb5b6" providerId="AD"/>
  <p188:author id="{B66FD293-534B-DE7C-9A2E-1B979938D85A}" name="David Savage" initials="DS" userId="S::david.savage1@england.nhs.uk::7d561392-15e9-49d7-86d3-f586e5820fb5" providerId="AD"/>
  <p188:author id="{7365879C-ECB5-9743-4E4C-E2FC08B58511}" name="Silvia Davey" initials="SD" userId="S::Silvia.Davey@england.nhs.uk::1185b923-a34f-4a21-99e7-005c6cf3ec34" providerId="AD"/>
  <p188:author id="{DCBF07B5-AA42-7BCA-CDED-8EF07F8F4BC4}" name="Andrew Daly (HEMPSONS)" initials="AD(" userId="S::a.daly@Hempsons.co.uk::b8e660d5-a750-40dd-bafc-4c35bebf3a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illa Ball" initials="CB" lastIdx="1" clrIdx="0">
    <p:extLst>
      <p:ext uri="{19B8F6BF-5375-455C-9EA6-DF929625EA0E}">
        <p15:presenceInfo xmlns:p15="http://schemas.microsoft.com/office/powerpoint/2012/main" userId="S-1-5-21-1853970014-1638034199-3830842398-7109" providerId="AD"/>
      </p:ext>
    </p:extLst>
  </p:cmAuthor>
  <p:cmAuthor id="2" name="Lisa Innes" initials="LI" lastIdx="6" clrIdx="1">
    <p:extLst>
      <p:ext uri="{19B8F6BF-5375-455C-9EA6-DF929625EA0E}">
        <p15:presenceInfo xmlns:p15="http://schemas.microsoft.com/office/powerpoint/2012/main" userId="S::Lisa.Innes@ardengemcsu.nhs.uk::b96bca8e-70f1-4dae-a878-3ea8946c3139" providerId="AD"/>
      </p:ext>
    </p:extLst>
  </p:cmAuthor>
  <p:cmAuthor id="3" name="Ewen" initials="E" lastIdx="8" clrIdx="2">
    <p:extLst>
      <p:ext uri="{19B8F6BF-5375-455C-9EA6-DF929625EA0E}">
        <p15:presenceInfo xmlns:p15="http://schemas.microsoft.com/office/powerpoint/2012/main" userId="Ewen" providerId="None"/>
      </p:ext>
    </p:extLst>
  </p:cmAuthor>
  <p:cmAuthor id="4" name="Ewen Fowler" initials="EF" lastIdx="10" clrIdx="3">
    <p:extLst>
      <p:ext uri="{19B8F6BF-5375-455C-9EA6-DF929625EA0E}">
        <p15:presenceInfo xmlns:p15="http://schemas.microsoft.com/office/powerpoint/2012/main" userId="S::Ewen.Fowler@ardengemcsu.nhs.uk::3b820d14-9746-4c10-94ae-6d8ab6b32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A9CE"/>
    <a:srgbClr val="007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AEB1F9-EF7E-4A9F-8EAC-0FDDF8A3C192}" v="22" dt="2023-10-19T10:27:01.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0BB30-CD46-4DAE-B11D-714D787AE1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7A8A3D3-4EB7-486E-BC50-6D7B479C0C1A}">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relative importance of each of the key criteria and the rationale for their relative importance and how the basic selection criteria were assessed</a:t>
          </a:r>
        </a:p>
      </dgm:t>
    </dgm:pt>
    <dgm:pt modelId="{175FB2B6-13B8-4F32-B9F4-2782224B68F1}" type="parTrans" cxnId="{043D7151-E817-44B8-A779-9CFC943F82D0}">
      <dgm:prSet/>
      <dgm:spPr/>
      <dgm:t>
        <a:bodyPr/>
        <a:lstStyle/>
        <a:p>
          <a:endParaRPr lang="en-GB" sz="1800">
            <a:latin typeface="Arial" panose="020B0604020202020204" pitchFamily="34" charset="0"/>
            <a:cs typeface="Arial" panose="020B0604020202020204" pitchFamily="34" charset="0"/>
          </a:endParaRPr>
        </a:p>
      </dgm:t>
    </dgm:pt>
    <dgm:pt modelId="{75752DD8-ADD8-4E2C-9A1D-720173B7838F}" type="sibTrans" cxnId="{043D7151-E817-44B8-A779-9CFC943F82D0}">
      <dgm:prSet/>
      <dgm:spPr>
        <a:solidFill>
          <a:srgbClr val="005EB8"/>
        </a:solidFill>
        <a:ln>
          <a:solidFill>
            <a:srgbClr val="005EB8"/>
          </a:solidFill>
        </a:ln>
      </dgm:spPr>
      <dgm:t>
        <a:bodyPr/>
        <a:lstStyle/>
        <a:p>
          <a:endParaRPr lang="en-GB" sz="1800">
            <a:latin typeface="Arial" panose="020B0604020202020204" pitchFamily="34" charset="0"/>
            <a:cs typeface="Arial" panose="020B0604020202020204" pitchFamily="34" charset="0"/>
          </a:endParaRPr>
        </a:p>
      </dgm:t>
    </dgm:pt>
    <dgm:pt modelId="{3DB027F0-571C-444A-9CA2-BA513E5C1E77}">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name and address of the provider </a:t>
          </a:r>
        </a:p>
      </dgm:t>
    </dgm:pt>
    <dgm:pt modelId="{3FE6BFCD-AB53-4F54-8F2F-303B11EE210A}" type="parTrans" cxnId="{10D036A3-5A00-472C-9BDC-8CE9E483992A}">
      <dgm:prSet/>
      <dgm:spPr/>
      <dgm:t>
        <a:bodyPr/>
        <a:lstStyle/>
        <a:p>
          <a:endParaRPr lang="en-GB" sz="1800">
            <a:latin typeface="Arial" panose="020B0604020202020204" pitchFamily="34" charset="0"/>
            <a:cs typeface="Arial" panose="020B0604020202020204" pitchFamily="34" charset="0"/>
          </a:endParaRPr>
        </a:p>
      </dgm:t>
    </dgm:pt>
    <dgm:pt modelId="{31FA9EB7-F16E-422F-9F2F-73C76E55D41F}" type="sibTrans" cxnId="{10D036A3-5A00-472C-9BDC-8CE9E483992A}">
      <dgm:prSet/>
      <dgm:spPr/>
      <dgm:t>
        <a:bodyPr/>
        <a:lstStyle/>
        <a:p>
          <a:endParaRPr lang="en-GB" sz="1800">
            <a:latin typeface="Arial" panose="020B0604020202020204" pitchFamily="34" charset="0"/>
            <a:cs typeface="Arial" panose="020B0604020202020204" pitchFamily="34" charset="0"/>
          </a:endParaRPr>
        </a:p>
      </dgm:t>
    </dgm:pt>
    <dgm:pt modelId="{1C9E24EA-3272-416F-B8CE-FA70664899E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the decision-making process followed to select a provider</a:t>
          </a:r>
          <a:r>
            <a:rPr lang="en-US" sz="1800">
              <a:latin typeface="Arial" panose="020B0604020202020204" pitchFamily="34" charset="0"/>
              <a:cs typeface="Arial" panose="020B0604020202020204" pitchFamily="34" charset="0"/>
            </a:rPr>
            <a:t>​</a:t>
          </a:r>
          <a:endParaRPr lang="en-GB" sz="1800">
            <a:latin typeface="Arial" panose="020B0604020202020204" pitchFamily="34" charset="0"/>
            <a:cs typeface="Arial" panose="020B0604020202020204" pitchFamily="34" charset="0"/>
          </a:endParaRPr>
        </a:p>
      </dgm:t>
    </dgm:pt>
    <dgm:pt modelId="{D66CF542-0702-4F37-A113-2D4E613DF99E}" type="parTrans" cxnId="{74DCC5BE-BF7D-4A47-A5A0-DE0548307F33}">
      <dgm:prSet/>
      <dgm:spPr/>
      <dgm:t>
        <a:bodyPr/>
        <a:lstStyle/>
        <a:p>
          <a:endParaRPr lang="en-GB" sz="1800">
            <a:latin typeface="Arial" panose="020B0604020202020204" pitchFamily="34" charset="0"/>
            <a:cs typeface="Arial" panose="020B0604020202020204" pitchFamily="34" charset="0"/>
          </a:endParaRPr>
        </a:p>
      </dgm:t>
    </dgm:pt>
    <dgm:pt modelId="{070CD264-8433-4ABF-A835-4EC730E80424}" type="sibTrans" cxnId="{74DCC5BE-BF7D-4A47-A5A0-DE0548307F33}">
      <dgm:prSet/>
      <dgm:spPr/>
      <dgm:t>
        <a:bodyPr/>
        <a:lstStyle/>
        <a:p>
          <a:endParaRPr lang="en-GB" sz="1800">
            <a:latin typeface="Arial" panose="020B0604020202020204" pitchFamily="34" charset="0"/>
            <a:cs typeface="Arial" panose="020B0604020202020204" pitchFamily="34" charset="0"/>
          </a:endParaRPr>
        </a:p>
      </dgm:t>
    </dgm:pt>
    <dgm:pt modelId="{E7A52AD8-4551-4B5D-B38E-615CC67258AA}">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rationale for the decision </a:t>
          </a:r>
        </a:p>
      </dgm:t>
    </dgm:pt>
    <dgm:pt modelId="{325E5E1A-82A7-4EEC-8FA8-637E7853CDBC}" type="parTrans" cxnId="{1DFA1BD2-542E-47B6-8573-15424E612585}">
      <dgm:prSet/>
      <dgm:spPr/>
      <dgm:t>
        <a:bodyPr/>
        <a:lstStyle/>
        <a:p>
          <a:endParaRPr lang="en-GB" sz="1800">
            <a:latin typeface="Arial" panose="020B0604020202020204" pitchFamily="34" charset="0"/>
            <a:cs typeface="Arial" panose="020B0604020202020204" pitchFamily="34" charset="0"/>
          </a:endParaRPr>
        </a:p>
      </dgm:t>
    </dgm:pt>
    <dgm:pt modelId="{49D65272-CD37-410C-8FE3-90C354F9EFF0}" type="sibTrans" cxnId="{1DFA1BD2-542E-47B6-8573-15424E612585}">
      <dgm:prSet/>
      <dgm:spPr/>
      <dgm:t>
        <a:bodyPr/>
        <a:lstStyle/>
        <a:p>
          <a:endParaRPr lang="en-GB" sz="1800">
            <a:latin typeface="Arial" panose="020B0604020202020204" pitchFamily="34" charset="0"/>
            <a:cs typeface="Arial" panose="020B0604020202020204" pitchFamily="34" charset="0"/>
          </a:endParaRPr>
        </a:p>
      </dgm:t>
    </dgm:pt>
    <dgm:pt modelId="{EF996369-8C25-476A-84C2-D91D63BE7C3D}">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for mixed procurements, how the procurement meets the requirements for mixed procurement</a:t>
          </a:r>
        </a:p>
      </dgm:t>
    </dgm:pt>
    <dgm:pt modelId="{BC421D7F-5D03-45DF-8A8B-9E5FE645C7AB}" type="parTrans" cxnId="{15C91C01-C9C7-4F88-A282-46EB58BE72CC}">
      <dgm:prSet/>
      <dgm:spPr/>
      <dgm:t>
        <a:bodyPr/>
        <a:lstStyle/>
        <a:p>
          <a:endParaRPr lang="en-GB" sz="1800">
            <a:latin typeface="Arial" panose="020B0604020202020204" pitchFamily="34" charset="0"/>
            <a:cs typeface="Arial" panose="020B0604020202020204" pitchFamily="34" charset="0"/>
          </a:endParaRPr>
        </a:p>
      </dgm:t>
    </dgm:pt>
    <dgm:pt modelId="{F76F7D8C-2128-4D9A-B314-7C88B07803EE}" type="sibTrans" cxnId="{15C91C01-C9C7-4F88-A282-46EB58BE72CC}">
      <dgm:prSet/>
      <dgm:spPr/>
      <dgm:t>
        <a:bodyPr/>
        <a:lstStyle/>
        <a:p>
          <a:endParaRPr lang="en-GB" sz="1800">
            <a:latin typeface="Arial" panose="020B0604020202020204" pitchFamily="34" charset="0"/>
            <a:cs typeface="Arial" panose="020B0604020202020204" pitchFamily="34" charset="0"/>
          </a:endParaRPr>
        </a:p>
      </dgm:t>
    </dgm:pt>
    <dgm:pt modelId="{0C422C40-F970-429E-BCB2-5C3365CBB969}">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details of the individual/individuals making the decision </a:t>
          </a:r>
        </a:p>
      </dgm:t>
    </dgm:pt>
    <dgm:pt modelId="{C728CB7F-3F29-4116-ACCC-14CE80A9F5ED}" type="parTrans" cxnId="{F07927D6-547F-4138-8CEA-AA8A6A22C90C}">
      <dgm:prSet/>
      <dgm:spPr/>
      <dgm:t>
        <a:bodyPr/>
        <a:lstStyle/>
        <a:p>
          <a:endParaRPr lang="en-GB" sz="1800">
            <a:latin typeface="Arial" panose="020B0604020202020204" pitchFamily="34" charset="0"/>
            <a:cs typeface="Arial" panose="020B0604020202020204" pitchFamily="34" charset="0"/>
          </a:endParaRPr>
        </a:p>
      </dgm:t>
    </dgm:pt>
    <dgm:pt modelId="{0392E5DF-64B1-44AD-88FE-81F15F8F7475}" type="sibTrans" cxnId="{F07927D6-547F-4138-8CEA-AA8A6A22C90C}">
      <dgm:prSet/>
      <dgm:spPr/>
      <dgm:t>
        <a:bodyPr/>
        <a:lstStyle/>
        <a:p>
          <a:endParaRPr lang="en-GB" sz="1800">
            <a:latin typeface="Arial" panose="020B0604020202020204" pitchFamily="34" charset="0"/>
            <a:cs typeface="Arial" panose="020B0604020202020204" pitchFamily="34" charset="0"/>
          </a:endParaRPr>
        </a:p>
      </dgm:t>
    </dgm:pt>
    <dgm:pt modelId="{BC6033D5-8465-495C-B8C7-C5348AB71E9B}">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any declared or potential conflicts of interest for individuals involved in decision making and how these were managed</a:t>
          </a:r>
        </a:p>
      </dgm:t>
    </dgm:pt>
    <dgm:pt modelId="{8AA1A095-2619-4554-9FEA-5CBE51AF0A20}" type="parTrans" cxnId="{19FC64DF-A983-43AE-ABFD-E0A18A5C31C7}">
      <dgm:prSet/>
      <dgm:spPr/>
      <dgm:t>
        <a:bodyPr/>
        <a:lstStyle/>
        <a:p>
          <a:endParaRPr lang="en-GB" sz="1800">
            <a:latin typeface="Arial" panose="020B0604020202020204" pitchFamily="34" charset="0"/>
            <a:cs typeface="Arial" panose="020B0604020202020204" pitchFamily="34" charset="0"/>
          </a:endParaRPr>
        </a:p>
      </dgm:t>
    </dgm:pt>
    <dgm:pt modelId="{08A14077-3E7C-49A3-A506-6601FA533395}" type="sibTrans" cxnId="{19FC64DF-A983-43AE-ABFD-E0A18A5C31C7}">
      <dgm:prSet/>
      <dgm:spPr/>
      <dgm:t>
        <a:bodyPr/>
        <a:lstStyle/>
        <a:p>
          <a:endParaRPr lang="en-GB" sz="1800">
            <a:latin typeface="Arial" panose="020B0604020202020204" pitchFamily="34" charset="0"/>
            <a:cs typeface="Arial" panose="020B0604020202020204" pitchFamily="34" charset="0"/>
          </a:endParaRPr>
        </a:p>
      </dgm:t>
    </dgm:pt>
    <dgm:pt modelId="{E2907B92-E94E-4C8F-BA8C-DEF4D5D0738B}" type="pres">
      <dgm:prSet presAssocID="{1B90BB30-CD46-4DAE-B11D-714D787AE16F}" presName="Name0" presStyleCnt="0">
        <dgm:presLayoutVars>
          <dgm:chMax val="7"/>
          <dgm:chPref val="7"/>
          <dgm:dir/>
        </dgm:presLayoutVars>
      </dgm:prSet>
      <dgm:spPr/>
    </dgm:pt>
    <dgm:pt modelId="{279E8A9B-20DE-4B3A-91A7-3BCC843F4DCB}" type="pres">
      <dgm:prSet presAssocID="{1B90BB30-CD46-4DAE-B11D-714D787AE16F}" presName="Name1" presStyleCnt="0"/>
      <dgm:spPr/>
    </dgm:pt>
    <dgm:pt modelId="{8CC597E5-B67C-4BE2-8D4E-0193E2DB126D}" type="pres">
      <dgm:prSet presAssocID="{1B90BB30-CD46-4DAE-B11D-714D787AE16F}" presName="cycle" presStyleCnt="0"/>
      <dgm:spPr/>
    </dgm:pt>
    <dgm:pt modelId="{29052D2B-3B58-4238-AF0F-F44F6EBFE5F9}" type="pres">
      <dgm:prSet presAssocID="{1B90BB30-CD46-4DAE-B11D-714D787AE16F}" presName="srcNode" presStyleLbl="node1" presStyleIdx="0" presStyleCnt="7"/>
      <dgm:spPr/>
    </dgm:pt>
    <dgm:pt modelId="{88B639E5-BC40-4717-B098-A868C87B07BC}" type="pres">
      <dgm:prSet presAssocID="{1B90BB30-CD46-4DAE-B11D-714D787AE16F}" presName="conn" presStyleLbl="parChTrans1D2" presStyleIdx="0" presStyleCnt="1"/>
      <dgm:spPr/>
    </dgm:pt>
    <dgm:pt modelId="{2C3DF753-DB4C-4421-86B1-3012BFB6C498}" type="pres">
      <dgm:prSet presAssocID="{1B90BB30-CD46-4DAE-B11D-714D787AE16F}" presName="extraNode" presStyleLbl="node1" presStyleIdx="0" presStyleCnt="7"/>
      <dgm:spPr/>
    </dgm:pt>
    <dgm:pt modelId="{89876FED-45B2-47D4-8EA4-6F205BDCC279}" type="pres">
      <dgm:prSet presAssocID="{1B90BB30-CD46-4DAE-B11D-714D787AE16F}" presName="dstNode" presStyleLbl="node1" presStyleIdx="0" presStyleCnt="7"/>
      <dgm:spPr/>
    </dgm:pt>
    <dgm:pt modelId="{8ADBF50A-1B63-4753-AD95-789A0747A670}" type="pres">
      <dgm:prSet presAssocID="{27A8A3D3-4EB7-486E-BC50-6D7B479C0C1A}" presName="text_1" presStyleLbl="node1" presStyleIdx="0" presStyleCnt="7" custScaleX="99530" custScaleY="125262">
        <dgm:presLayoutVars>
          <dgm:bulletEnabled val="1"/>
        </dgm:presLayoutVars>
      </dgm:prSet>
      <dgm:spPr/>
    </dgm:pt>
    <dgm:pt modelId="{A9DC7F7C-635B-4E45-9901-5C84D5BACC85}" type="pres">
      <dgm:prSet presAssocID="{27A8A3D3-4EB7-486E-BC50-6D7B479C0C1A}" presName="accent_1" presStyleCnt="0"/>
      <dgm:spPr/>
    </dgm:pt>
    <dgm:pt modelId="{669D4329-4D53-4093-8731-491A2132C36F}" type="pres">
      <dgm:prSet presAssocID="{27A8A3D3-4EB7-486E-BC50-6D7B479C0C1A}" presName="accentRepeatNode" presStyleLbl="solidFgAcc1" presStyleIdx="0" presStyleCnt="7"/>
      <dgm:spPr>
        <a:ln>
          <a:solidFill>
            <a:srgbClr val="005EB8"/>
          </a:solidFill>
        </a:ln>
      </dgm:spPr>
    </dgm:pt>
    <dgm:pt modelId="{198F43EE-9D71-4369-8903-725D5E642E0F}" type="pres">
      <dgm:prSet presAssocID="{3DB027F0-571C-444A-9CA2-BA513E5C1E77}" presName="text_2" presStyleLbl="node1" presStyleIdx="1" presStyleCnt="7">
        <dgm:presLayoutVars>
          <dgm:bulletEnabled val="1"/>
        </dgm:presLayoutVars>
      </dgm:prSet>
      <dgm:spPr/>
    </dgm:pt>
    <dgm:pt modelId="{F4A4EAB9-7957-4D71-8235-17D142C1BC57}" type="pres">
      <dgm:prSet presAssocID="{3DB027F0-571C-444A-9CA2-BA513E5C1E77}" presName="accent_2" presStyleCnt="0"/>
      <dgm:spPr/>
    </dgm:pt>
    <dgm:pt modelId="{FE68AE3C-98D6-4C68-A981-AE74A9B98451}" type="pres">
      <dgm:prSet presAssocID="{3DB027F0-571C-444A-9CA2-BA513E5C1E77}" presName="accentRepeatNode" presStyleLbl="solidFgAcc1" presStyleIdx="1" presStyleCnt="7"/>
      <dgm:spPr>
        <a:ln>
          <a:solidFill>
            <a:srgbClr val="005EB8"/>
          </a:solidFill>
        </a:ln>
      </dgm:spPr>
    </dgm:pt>
    <dgm:pt modelId="{67FEAB4D-76A1-4DEE-87AF-C2CBBBC402D7}" type="pres">
      <dgm:prSet presAssocID="{1C9E24EA-3272-416F-B8CE-FA70664899EF}" presName="text_3" presStyleLbl="node1" presStyleIdx="2" presStyleCnt="7">
        <dgm:presLayoutVars>
          <dgm:bulletEnabled val="1"/>
        </dgm:presLayoutVars>
      </dgm:prSet>
      <dgm:spPr/>
    </dgm:pt>
    <dgm:pt modelId="{919FDA8B-D3D6-4828-8B2B-1813E7524014}" type="pres">
      <dgm:prSet presAssocID="{1C9E24EA-3272-416F-B8CE-FA70664899EF}" presName="accent_3" presStyleCnt="0"/>
      <dgm:spPr/>
    </dgm:pt>
    <dgm:pt modelId="{C4043A33-BA91-445E-A468-495D466E245E}" type="pres">
      <dgm:prSet presAssocID="{1C9E24EA-3272-416F-B8CE-FA70664899EF}" presName="accentRepeatNode" presStyleLbl="solidFgAcc1" presStyleIdx="2" presStyleCnt="7"/>
      <dgm:spPr>
        <a:ln>
          <a:solidFill>
            <a:srgbClr val="005EB8"/>
          </a:solidFill>
        </a:ln>
      </dgm:spPr>
    </dgm:pt>
    <dgm:pt modelId="{395F7F0B-6CCD-4DEE-A2B8-8186100BE61F}" type="pres">
      <dgm:prSet presAssocID="{E7A52AD8-4551-4B5D-B38E-615CC67258AA}" presName="text_4" presStyleLbl="node1" presStyleIdx="3" presStyleCnt="7">
        <dgm:presLayoutVars>
          <dgm:bulletEnabled val="1"/>
        </dgm:presLayoutVars>
      </dgm:prSet>
      <dgm:spPr/>
    </dgm:pt>
    <dgm:pt modelId="{5486B635-1F29-4822-8E81-1B1F4BEECE57}" type="pres">
      <dgm:prSet presAssocID="{E7A52AD8-4551-4B5D-B38E-615CC67258AA}" presName="accent_4" presStyleCnt="0"/>
      <dgm:spPr/>
    </dgm:pt>
    <dgm:pt modelId="{8CDC718F-E204-44C8-8044-EA9392B893FF}" type="pres">
      <dgm:prSet presAssocID="{E7A52AD8-4551-4B5D-B38E-615CC67258AA}" presName="accentRepeatNode" presStyleLbl="solidFgAcc1" presStyleIdx="3" presStyleCnt="7"/>
      <dgm:spPr>
        <a:ln>
          <a:solidFill>
            <a:srgbClr val="005EB8"/>
          </a:solidFill>
        </a:ln>
      </dgm:spPr>
    </dgm:pt>
    <dgm:pt modelId="{32233835-5E51-4B7B-A7CA-241741CEE8A4}" type="pres">
      <dgm:prSet presAssocID="{EF996369-8C25-476A-84C2-D91D63BE7C3D}" presName="text_5" presStyleLbl="node1" presStyleIdx="4" presStyleCnt="7">
        <dgm:presLayoutVars>
          <dgm:bulletEnabled val="1"/>
        </dgm:presLayoutVars>
      </dgm:prSet>
      <dgm:spPr/>
    </dgm:pt>
    <dgm:pt modelId="{ED0D5AE5-0C98-439A-9987-5B36B4D9C2E9}" type="pres">
      <dgm:prSet presAssocID="{EF996369-8C25-476A-84C2-D91D63BE7C3D}" presName="accent_5" presStyleCnt="0"/>
      <dgm:spPr/>
    </dgm:pt>
    <dgm:pt modelId="{12AA7B2D-6C3B-4F78-B26C-A0290B4E4465}" type="pres">
      <dgm:prSet presAssocID="{EF996369-8C25-476A-84C2-D91D63BE7C3D}" presName="accentRepeatNode" presStyleLbl="solidFgAcc1" presStyleIdx="4" presStyleCnt="7"/>
      <dgm:spPr>
        <a:ln>
          <a:solidFill>
            <a:srgbClr val="005EB8"/>
          </a:solidFill>
        </a:ln>
      </dgm:spPr>
    </dgm:pt>
    <dgm:pt modelId="{361EABFD-AC0D-4B4A-869D-ECE046A47FB8}" type="pres">
      <dgm:prSet presAssocID="{0C422C40-F970-429E-BCB2-5C3365CBB969}" presName="text_6" presStyleLbl="node1" presStyleIdx="5" presStyleCnt="7">
        <dgm:presLayoutVars>
          <dgm:bulletEnabled val="1"/>
        </dgm:presLayoutVars>
      </dgm:prSet>
      <dgm:spPr/>
    </dgm:pt>
    <dgm:pt modelId="{11AFB7EB-EA19-49F5-BD62-37C6404E569F}" type="pres">
      <dgm:prSet presAssocID="{0C422C40-F970-429E-BCB2-5C3365CBB969}" presName="accent_6" presStyleCnt="0"/>
      <dgm:spPr/>
    </dgm:pt>
    <dgm:pt modelId="{CAB08021-FAD3-4CE3-8672-035CB1A10C69}" type="pres">
      <dgm:prSet presAssocID="{0C422C40-F970-429E-BCB2-5C3365CBB969}" presName="accentRepeatNode" presStyleLbl="solidFgAcc1" presStyleIdx="5" presStyleCnt="7"/>
      <dgm:spPr>
        <a:ln>
          <a:solidFill>
            <a:srgbClr val="005EB8"/>
          </a:solidFill>
        </a:ln>
      </dgm:spPr>
    </dgm:pt>
    <dgm:pt modelId="{CDBBF1DC-8B14-4B7B-B017-083815CC5D3B}" type="pres">
      <dgm:prSet presAssocID="{BC6033D5-8465-495C-B8C7-C5348AB71E9B}" presName="text_7" presStyleLbl="node1" presStyleIdx="6" presStyleCnt="7" custScaleY="117508">
        <dgm:presLayoutVars>
          <dgm:bulletEnabled val="1"/>
        </dgm:presLayoutVars>
      </dgm:prSet>
      <dgm:spPr/>
    </dgm:pt>
    <dgm:pt modelId="{E86508C2-8C90-4709-B9BE-0C6DC9E18D40}" type="pres">
      <dgm:prSet presAssocID="{BC6033D5-8465-495C-B8C7-C5348AB71E9B}" presName="accent_7" presStyleCnt="0"/>
      <dgm:spPr/>
    </dgm:pt>
    <dgm:pt modelId="{076B8B09-CC23-4091-BC41-D8FD0677614B}" type="pres">
      <dgm:prSet presAssocID="{BC6033D5-8465-495C-B8C7-C5348AB71E9B}" presName="accentRepeatNode" presStyleLbl="solidFgAcc1" presStyleIdx="6" presStyleCnt="7"/>
      <dgm:spPr>
        <a:ln>
          <a:solidFill>
            <a:srgbClr val="005EB8"/>
          </a:solidFill>
        </a:ln>
      </dgm:spPr>
    </dgm:pt>
  </dgm:ptLst>
  <dgm:cxnLst>
    <dgm:cxn modelId="{15C91C01-C9C7-4F88-A282-46EB58BE72CC}" srcId="{1B90BB30-CD46-4DAE-B11D-714D787AE16F}" destId="{EF996369-8C25-476A-84C2-D91D63BE7C3D}" srcOrd="4" destOrd="0" parTransId="{BC421D7F-5D03-45DF-8A8B-9E5FE645C7AB}" sibTransId="{F76F7D8C-2128-4D9A-B314-7C88B07803EE}"/>
    <dgm:cxn modelId="{8CC03708-63C4-4206-BF44-3D9515EDEEF3}" type="presOf" srcId="{27A8A3D3-4EB7-486E-BC50-6D7B479C0C1A}" destId="{8ADBF50A-1B63-4753-AD95-789A0747A670}" srcOrd="0" destOrd="0" presId="urn:microsoft.com/office/officeart/2008/layout/VerticalCurvedList"/>
    <dgm:cxn modelId="{B5AA1F38-D68F-463E-BF42-8C09B72D2EA3}" type="presOf" srcId="{75752DD8-ADD8-4E2C-9A1D-720173B7838F}" destId="{88B639E5-BC40-4717-B098-A868C87B07BC}" srcOrd="0" destOrd="0" presId="urn:microsoft.com/office/officeart/2008/layout/VerticalCurvedList"/>
    <dgm:cxn modelId="{699B0442-890E-4BC6-8450-EE9822B759CB}" type="presOf" srcId="{3DB027F0-571C-444A-9CA2-BA513E5C1E77}" destId="{198F43EE-9D71-4369-8903-725D5E642E0F}" srcOrd="0" destOrd="0" presId="urn:microsoft.com/office/officeart/2008/layout/VerticalCurvedList"/>
    <dgm:cxn modelId="{378D1346-B317-4E95-837D-5DCC71FCB527}" type="presOf" srcId="{1C9E24EA-3272-416F-B8CE-FA70664899EF}" destId="{67FEAB4D-76A1-4DEE-87AF-C2CBBBC402D7}" srcOrd="0" destOrd="0" presId="urn:microsoft.com/office/officeart/2008/layout/VerticalCurvedList"/>
    <dgm:cxn modelId="{043D7151-E817-44B8-A779-9CFC943F82D0}" srcId="{1B90BB30-CD46-4DAE-B11D-714D787AE16F}" destId="{27A8A3D3-4EB7-486E-BC50-6D7B479C0C1A}" srcOrd="0" destOrd="0" parTransId="{175FB2B6-13B8-4F32-B9F4-2782224B68F1}" sibTransId="{75752DD8-ADD8-4E2C-9A1D-720173B7838F}"/>
    <dgm:cxn modelId="{9C287C77-B9B3-4095-91E7-EE7A5E44F500}" type="presOf" srcId="{1B90BB30-CD46-4DAE-B11D-714D787AE16F}" destId="{E2907B92-E94E-4C8F-BA8C-DEF4D5D0738B}" srcOrd="0" destOrd="0" presId="urn:microsoft.com/office/officeart/2008/layout/VerticalCurvedList"/>
    <dgm:cxn modelId="{9EA88B59-B756-48D1-BC9B-3F63E83DAE4B}" type="presOf" srcId="{E7A52AD8-4551-4B5D-B38E-615CC67258AA}" destId="{395F7F0B-6CCD-4DEE-A2B8-8186100BE61F}" srcOrd="0" destOrd="0" presId="urn:microsoft.com/office/officeart/2008/layout/VerticalCurvedList"/>
    <dgm:cxn modelId="{66262D9B-5FFF-4492-A169-CF4330954FC2}" type="presOf" srcId="{EF996369-8C25-476A-84C2-D91D63BE7C3D}" destId="{32233835-5E51-4B7B-A7CA-241741CEE8A4}" srcOrd="0" destOrd="0" presId="urn:microsoft.com/office/officeart/2008/layout/VerticalCurvedList"/>
    <dgm:cxn modelId="{10D036A3-5A00-472C-9BDC-8CE9E483992A}" srcId="{1B90BB30-CD46-4DAE-B11D-714D787AE16F}" destId="{3DB027F0-571C-444A-9CA2-BA513E5C1E77}" srcOrd="1" destOrd="0" parTransId="{3FE6BFCD-AB53-4F54-8F2F-303B11EE210A}" sibTransId="{31FA9EB7-F16E-422F-9F2F-73C76E55D41F}"/>
    <dgm:cxn modelId="{3B6369B8-BFD4-4E88-96B3-0981BAD44077}" type="presOf" srcId="{BC6033D5-8465-495C-B8C7-C5348AB71E9B}" destId="{CDBBF1DC-8B14-4B7B-B017-083815CC5D3B}" srcOrd="0" destOrd="0" presId="urn:microsoft.com/office/officeart/2008/layout/VerticalCurvedList"/>
    <dgm:cxn modelId="{74DCC5BE-BF7D-4A47-A5A0-DE0548307F33}" srcId="{1B90BB30-CD46-4DAE-B11D-714D787AE16F}" destId="{1C9E24EA-3272-416F-B8CE-FA70664899EF}" srcOrd="2" destOrd="0" parTransId="{D66CF542-0702-4F37-A113-2D4E613DF99E}" sibTransId="{070CD264-8433-4ABF-A835-4EC730E80424}"/>
    <dgm:cxn modelId="{1DFA1BD2-542E-47B6-8573-15424E612585}" srcId="{1B90BB30-CD46-4DAE-B11D-714D787AE16F}" destId="{E7A52AD8-4551-4B5D-B38E-615CC67258AA}" srcOrd="3" destOrd="0" parTransId="{325E5E1A-82A7-4EEC-8FA8-637E7853CDBC}" sibTransId="{49D65272-CD37-410C-8FE3-90C354F9EFF0}"/>
    <dgm:cxn modelId="{F07927D6-547F-4138-8CEA-AA8A6A22C90C}" srcId="{1B90BB30-CD46-4DAE-B11D-714D787AE16F}" destId="{0C422C40-F970-429E-BCB2-5C3365CBB969}" srcOrd="5" destOrd="0" parTransId="{C728CB7F-3F29-4116-ACCC-14CE80A9F5ED}" sibTransId="{0392E5DF-64B1-44AD-88FE-81F15F8F7475}"/>
    <dgm:cxn modelId="{19FC64DF-A983-43AE-ABFD-E0A18A5C31C7}" srcId="{1B90BB30-CD46-4DAE-B11D-714D787AE16F}" destId="{BC6033D5-8465-495C-B8C7-C5348AB71E9B}" srcOrd="6" destOrd="0" parTransId="{8AA1A095-2619-4554-9FEA-5CBE51AF0A20}" sibTransId="{08A14077-3E7C-49A3-A506-6601FA533395}"/>
    <dgm:cxn modelId="{3F1B99FF-DE36-4C25-928F-6070E9A9CEDD}" type="presOf" srcId="{0C422C40-F970-429E-BCB2-5C3365CBB969}" destId="{361EABFD-AC0D-4B4A-869D-ECE046A47FB8}" srcOrd="0" destOrd="0" presId="urn:microsoft.com/office/officeart/2008/layout/VerticalCurvedList"/>
    <dgm:cxn modelId="{3127CECB-98CD-4903-85F9-0CCD3BF0EB1C}" type="presParOf" srcId="{E2907B92-E94E-4C8F-BA8C-DEF4D5D0738B}" destId="{279E8A9B-20DE-4B3A-91A7-3BCC843F4DCB}" srcOrd="0" destOrd="0" presId="urn:microsoft.com/office/officeart/2008/layout/VerticalCurvedList"/>
    <dgm:cxn modelId="{D08E352A-D3DF-4ED2-9A9B-DFA31FFDB73A}" type="presParOf" srcId="{279E8A9B-20DE-4B3A-91A7-3BCC843F4DCB}" destId="{8CC597E5-B67C-4BE2-8D4E-0193E2DB126D}" srcOrd="0" destOrd="0" presId="urn:microsoft.com/office/officeart/2008/layout/VerticalCurvedList"/>
    <dgm:cxn modelId="{713D9D2B-938A-4917-A2E5-C384A0A75FA2}" type="presParOf" srcId="{8CC597E5-B67C-4BE2-8D4E-0193E2DB126D}" destId="{29052D2B-3B58-4238-AF0F-F44F6EBFE5F9}" srcOrd="0" destOrd="0" presId="urn:microsoft.com/office/officeart/2008/layout/VerticalCurvedList"/>
    <dgm:cxn modelId="{F369FC78-B1C3-46BC-8655-E3C093390515}" type="presParOf" srcId="{8CC597E5-B67C-4BE2-8D4E-0193E2DB126D}" destId="{88B639E5-BC40-4717-B098-A868C87B07BC}" srcOrd="1" destOrd="0" presId="urn:microsoft.com/office/officeart/2008/layout/VerticalCurvedList"/>
    <dgm:cxn modelId="{E0E34C66-19A7-48B7-A221-DE666A88C16B}" type="presParOf" srcId="{8CC597E5-B67C-4BE2-8D4E-0193E2DB126D}" destId="{2C3DF753-DB4C-4421-86B1-3012BFB6C498}" srcOrd="2" destOrd="0" presId="urn:microsoft.com/office/officeart/2008/layout/VerticalCurvedList"/>
    <dgm:cxn modelId="{90C5817C-632B-480A-98DB-5F8C755A7BED}" type="presParOf" srcId="{8CC597E5-B67C-4BE2-8D4E-0193E2DB126D}" destId="{89876FED-45B2-47D4-8EA4-6F205BDCC279}" srcOrd="3" destOrd="0" presId="urn:microsoft.com/office/officeart/2008/layout/VerticalCurvedList"/>
    <dgm:cxn modelId="{89D549CC-9C25-44DA-B47B-B8CAD3DDED9A}" type="presParOf" srcId="{279E8A9B-20DE-4B3A-91A7-3BCC843F4DCB}" destId="{8ADBF50A-1B63-4753-AD95-789A0747A670}" srcOrd="1" destOrd="0" presId="urn:microsoft.com/office/officeart/2008/layout/VerticalCurvedList"/>
    <dgm:cxn modelId="{536A8B3F-6E9A-4CE2-9F80-ED3130DBA2DE}" type="presParOf" srcId="{279E8A9B-20DE-4B3A-91A7-3BCC843F4DCB}" destId="{A9DC7F7C-635B-4E45-9901-5C84D5BACC85}" srcOrd="2" destOrd="0" presId="urn:microsoft.com/office/officeart/2008/layout/VerticalCurvedList"/>
    <dgm:cxn modelId="{31ECBBF2-12AA-4C3E-B661-05FA4782AFA7}" type="presParOf" srcId="{A9DC7F7C-635B-4E45-9901-5C84D5BACC85}" destId="{669D4329-4D53-4093-8731-491A2132C36F}" srcOrd="0" destOrd="0" presId="urn:microsoft.com/office/officeart/2008/layout/VerticalCurvedList"/>
    <dgm:cxn modelId="{B6917EAC-C7A9-4092-A88A-608DD8429B71}" type="presParOf" srcId="{279E8A9B-20DE-4B3A-91A7-3BCC843F4DCB}" destId="{198F43EE-9D71-4369-8903-725D5E642E0F}" srcOrd="3" destOrd="0" presId="urn:microsoft.com/office/officeart/2008/layout/VerticalCurvedList"/>
    <dgm:cxn modelId="{606247F3-102B-4DBB-8EA5-C47165DA1453}" type="presParOf" srcId="{279E8A9B-20DE-4B3A-91A7-3BCC843F4DCB}" destId="{F4A4EAB9-7957-4D71-8235-17D142C1BC57}" srcOrd="4" destOrd="0" presId="urn:microsoft.com/office/officeart/2008/layout/VerticalCurvedList"/>
    <dgm:cxn modelId="{B844D0B2-D5B1-4C4F-971C-1D4470FB9298}" type="presParOf" srcId="{F4A4EAB9-7957-4D71-8235-17D142C1BC57}" destId="{FE68AE3C-98D6-4C68-A981-AE74A9B98451}" srcOrd="0" destOrd="0" presId="urn:microsoft.com/office/officeart/2008/layout/VerticalCurvedList"/>
    <dgm:cxn modelId="{440BFB41-44F3-4349-8EDD-8EF01F563AB8}" type="presParOf" srcId="{279E8A9B-20DE-4B3A-91A7-3BCC843F4DCB}" destId="{67FEAB4D-76A1-4DEE-87AF-C2CBBBC402D7}" srcOrd="5" destOrd="0" presId="urn:microsoft.com/office/officeart/2008/layout/VerticalCurvedList"/>
    <dgm:cxn modelId="{375108E7-CC55-4A17-AC64-DF1809B50081}" type="presParOf" srcId="{279E8A9B-20DE-4B3A-91A7-3BCC843F4DCB}" destId="{919FDA8B-D3D6-4828-8B2B-1813E7524014}" srcOrd="6" destOrd="0" presId="urn:microsoft.com/office/officeart/2008/layout/VerticalCurvedList"/>
    <dgm:cxn modelId="{ED613BCC-88AF-4FA6-BD58-97982C64377B}" type="presParOf" srcId="{919FDA8B-D3D6-4828-8B2B-1813E7524014}" destId="{C4043A33-BA91-445E-A468-495D466E245E}" srcOrd="0" destOrd="0" presId="urn:microsoft.com/office/officeart/2008/layout/VerticalCurvedList"/>
    <dgm:cxn modelId="{6442D5DA-D95A-421D-9CD2-C9302D658D87}" type="presParOf" srcId="{279E8A9B-20DE-4B3A-91A7-3BCC843F4DCB}" destId="{395F7F0B-6CCD-4DEE-A2B8-8186100BE61F}" srcOrd="7" destOrd="0" presId="urn:microsoft.com/office/officeart/2008/layout/VerticalCurvedList"/>
    <dgm:cxn modelId="{10744339-6377-48A5-A741-874B28A8DC57}" type="presParOf" srcId="{279E8A9B-20DE-4B3A-91A7-3BCC843F4DCB}" destId="{5486B635-1F29-4822-8E81-1B1F4BEECE57}" srcOrd="8" destOrd="0" presId="urn:microsoft.com/office/officeart/2008/layout/VerticalCurvedList"/>
    <dgm:cxn modelId="{C13CD406-196A-45D0-8698-EB94387B831A}" type="presParOf" srcId="{5486B635-1F29-4822-8E81-1B1F4BEECE57}" destId="{8CDC718F-E204-44C8-8044-EA9392B893FF}" srcOrd="0" destOrd="0" presId="urn:microsoft.com/office/officeart/2008/layout/VerticalCurvedList"/>
    <dgm:cxn modelId="{3379127D-9928-4E22-874C-2D91D2F65979}" type="presParOf" srcId="{279E8A9B-20DE-4B3A-91A7-3BCC843F4DCB}" destId="{32233835-5E51-4B7B-A7CA-241741CEE8A4}" srcOrd="9" destOrd="0" presId="urn:microsoft.com/office/officeart/2008/layout/VerticalCurvedList"/>
    <dgm:cxn modelId="{33A1BC33-103B-4252-BD75-55AF5562035F}" type="presParOf" srcId="{279E8A9B-20DE-4B3A-91A7-3BCC843F4DCB}" destId="{ED0D5AE5-0C98-439A-9987-5B36B4D9C2E9}" srcOrd="10" destOrd="0" presId="urn:microsoft.com/office/officeart/2008/layout/VerticalCurvedList"/>
    <dgm:cxn modelId="{874BC618-25EA-4878-B252-64511743C92B}" type="presParOf" srcId="{ED0D5AE5-0C98-439A-9987-5B36B4D9C2E9}" destId="{12AA7B2D-6C3B-4F78-B26C-A0290B4E4465}" srcOrd="0" destOrd="0" presId="urn:microsoft.com/office/officeart/2008/layout/VerticalCurvedList"/>
    <dgm:cxn modelId="{E12706B2-91DC-4931-953B-F4692F91A3E4}" type="presParOf" srcId="{279E8A9B-20DE-4B3A-91A7-3BCC843F4DCB}" destId="{361EABFD-AC0D-4B4A-869D-ECE046A47FB8}" srcOrd="11" destOrd="0" presId="urn:microsoft.com/office/officeart/2008/layout/VerticalCurvedList"/>
    <dgm:cxn modelId="{93653E87-8430-4649-B412-8AE92CF9CFB3}" type="presParOf" srcId="{279E8A9B-20DE-4B3A-91A7-3BCC843F4DCB}" destId="{11AFB7EB-EA19-49F5-BD62-37C6404E569F}" srcOrd="12" destOrd="0" presId="urn:microsoft.com/office/officeart/2008/layout/VerticalCurvedList"/>
    <dgm:cxn modelId="{E790C1D5-3BC7-41DC-85D3-BDA204B8FD05}" type="presParOf" srcId="{11AFB7EB-EA19-49F5-BD62-37C6404E569F}" destId="{CAB08021-FAD3-4CE3-8672-035CB1A10C69}" srcOrd="0" destOrd="0" presId="urn:microsoft.com/office/officeart/2008/layout/VerticalCurvedList"/>
    <dgm:cxn modelId="{58572D02-AB58-4A7C-9A12-27B99FBE8D84}" type="presParOf" srcId="{279E8A9B-20DE-4B3A-91A7-3BCC843F4DCB}" destId="{CDBBF1DC-8B14-4B7B-B017-083815CC5D3B}" srcOrd="13" destOrd="0" presId="urn:microsoft.com/office/officeart/2008/layout/VerticalCurvedList"/>
    <dgm:cxn modelId="{ED70C1F6-6818-4D99-9E14-3A7065FB92E9}" type="presParOf" srcId="{279E8A9B-20DE-4B3A-91A7-3BCC843F4DCB}" destId="{E86508C2-8C90-4709-B9BE-0C6DC9E18D40}" srcOrd="14" destOrd="0" presId="urn:microsoft.com/office/officeart/2008/layout/VerticalCurvedList"/>
    <dgm:cxn modelId="{D4C7D77C-9CE5-499C-93E8-9324044A5708}" type="presParOf" srcId="{E86508C2-8C90-4709-B9BE-0C6DC9E18D40}" destId="{076B8B09-CC23-4091-BC41-D8FD067761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E969A-7966-47EF-8D2D-60A1FA805C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27FC9CB-43E5-4FC4-AA21-147D3943BE0B}">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When following direct award process C, the most suitable provider process, and the competitive process – following the publication of the Intention to Award a Contract – the </a:t>
          </a:r>
          <a:r>
            <a:rPr lang="en-GB" sz="1800" b="1">
              <a:latin typeface="Arial" panose="020B0604020202020204" pitchFamily="34" charset="0"/>
              <a:cs typeface="Arial" panose="020B0604020202020204" pitchFamily="34" charset="0"/>
            </a:rPr>
            <a:t>relevant authority must observe the standstill period</a:t>
          </a:r>
          <a:r>
            <a:rPr lang="en-GB" sz="1800">
              <a:latin typeface="Arial" panose="020B0604020202020204" pitchFamily="34" charset="0"/>
              <a:cs typeface="Arial" panose="020B0604020202020204" pitchFamily="34" charset="0"/>
            </a:rPr>
            <a:t>.</a:t>
          </a:r>
        </a:p>
      </dgm:t>
    </dgm:pt>
    <dgm:pt modelId="{84E3AE8D-828F-4484-B2EF-2B87E642D5E8}" type="parTrans" cxnId="{A5E64C05-B447-4B81-949C-F3EE07F8E428}">
      <dgm:prSet/>
      <dgm:spPr/>
      <dgm:t>
        <a:bodyPr/>
        <a:lstStyle/>
        <a:p>
          <a:endParaRPr lang="en-GB"/>
        </a:p>
      </dgm:t>
    </dgm:pt>
    <dgm:pt modelId="{D4E0296D-6A4C-47CA-A08A-F0F891AAA7FE}" type="sibTrans" cxnId="{A5E64C05-B447-4B81-949C-F3EE07F8E428}">
      <dgm:prSet/>
      <dgm:spPr/>
      <dgm:t>
        <a:bodyPr/>
        <a:lstStyle/>
        <a:p>
          <a:endParaRPr lang="en-GB"/>
        </a:p>
      </dgm:t>
    </dgm:pt>
    <dgm:pt modelId="{57B27194-8DC1-4AD5-AB77-FA110908FC13}">
      <dgm:prSet phldrT="[Text]" custT="1"/>
      <dgm:spPr>
        <a:solidFill>
          <a:srgbClr val="005EB8"/>
        </a:solidFill>
        <a:ln>
          <a:solidFill>
            <a:srgbClr val="005EB8"/>
          </a:solidFill>
        </a:ln>
      </dgm:spPr>
      <dgm:t>
        <a:bodyPr/>
        <a:lstStyle/>
        <a:p>
          <a:pPr rtl="0"/>
          <a:r>
            <a:rPr lang="en-GB" sz="1800">
              <a:latin typeface="Arial"/>
              <a:cs typeface="Arial"/>
            </a:rPr>
            <a:t>It is a period of </a:t>
          </a:r>
          <a:r>
            <a:rPr lang="en-GB" sz="1800" b="1">
              <a:latin typeface="Arial"/>
              <a:cs typeface="Arial"/>
            </a:rPr>
            <a:t>eight working days </a:t>
          </a:r>
          <a:r>
            <a:rPr lang="en-GB" sz="1800">
              <a:latin typeface="Arial"/>
              <a:cs typeface="Arial"/>
            </a:rPr>
            <a:t>(which may be extended) during which representations can be made and must be responded to.  </a:t>
          </a:r>
        </a:p>
      </dgm:t>
    </dgm:pt>
    <dgm:pt modelId="{CFA78CBF-7A92-4425-89F1-06F9D9BB22D7}" type="parTrans" cxnId="{2E0A6CBA-59C6-4E42-A214-30C50EEBF74D}">
      <dgm:prSet/>
      <dgm:spPr/>
      <dgm:t>
        <a:bodyPr/>
        <a:lstStyle/>
        <a:p>
          <a:endParaRPr lang="en-GB"/>
        </a:p>
      </dgm:t>
    </dgm:pt>
    <dgm:pt modelId="{C7BC2767-D9D5-4FAD-A4AC-AC043456E310}" type="sibTrans" cxnId="{2E0A6CBA-59C6-4E42-A214-30C50EEBF74D}">
      <dgm:prSet/>
      <dgm:spPr/>
      <dgm:t>
        <a:bodyPr/>
        <a:lstStyle/>
        <a:p>
          <a:endParaRPr lang="en-GB"/>
        </a:p>
      </dgm:t>
    </dgm:pt>
    <dgm:pt modelId="{A45B31D1-F1B6-475C-B924-23250F038D73}">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standstill period allows the relevant authority to consider any representations received and to respond as appropriate. The relevant authority must allow the provider </a:t>
          </a:r>
          <a:r>
            <a:rPr lang="en-GB" sz="1800" b="1">
              <a:latin typeface="Arial" panose="020B0604020202020204" pitchFamily="34" charset="0"/>
              <a:cs typeface="Arial" panose="020B0604020202020204" pitchFamily="34" charset="0"/>
            </a:rPr>
            <a:t>five working days </a:t>
          </a:r>
          <a:r>
            <a:rPr lang="en-GB" sz="1800">
              <a:latin typeface="Arial" panose="020B0604020202020204" pitchFamily="34" charset="0"/>
              <a:cs typeface="Arial" panose="020B0604020202020204" pitchFamily="34" charset="0"/>
            </a:rPr>
            <a:t>to consider their feedback before closing the standstill period.</a:t>
          </a:r>
        </a:p>
      </dgm:t>
    </dgm:pt>
    <dgm:pt modelId="{E71B898F-4583-4654-BFFD-29A71F2CB82E}" type="parTrans" cxnId="{F307A98D-FDF5-498C-A23B-A545239C820F}">
      <dgm:prSet/>
      <dgm:spPr/>
      <dgm:t>
        <a:bodyPr/>
        <a:lstStyle/>
        <a:p>
          <a:endParaRPr lang="en-GB"/>
        </a:p>
      </dgm:t>
    </dgm:pt>
    <dgm:pt modelId="{AC12461C-5B66-4845-B868-72EB91BD6D4D}" type="sibTrans" cxnId="{F307A98D-FDF5-498C-A23B-A545239C820F}">
      <dgm:prSet/>
      <dgm:spPr/>
      <dgm:t>
        <a:bodyPr/>
        <a:lstStyle/>
        <a:p>
          <a:endParaRPr lang="en-GB"/>
        </a:p>
      </dgm:t>
    </dgm:pt>
    <dgm:pt modelId="{3290B33C-C781-4181-8348-81A62DD50076}">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standstill period should be extended (unless in exceptional circumstances) if the representation is considered by the PSR Review Panel.</a:t>
          </a:r>
        </a:p>
      </dgm:t>
    </dgm:pt>
    <dgm:pt modelId="{EC2DFC5C-FEFA-4CC6-8C99-B1C693216E6E}" type="parTrans" cxnId="{FA1C161F-C39C-4620-9A15-68AD74F79A55}">
      <dgm:prSet/>
      <dgm:spPr/>
      <dgm:t>
        <a:bodyPr/>
        <a:lstStyle/>
        <a:p>
          <a:endParaRPr lang="en-GB"/>
        </a:p>
      </dgm:t>
    </dgm:pt>
    <dgm:pt modelId="{10C4D0BD-784F-469A-924F-8E9FB690233C}" type="sibTrans" cxnId="{FA1C161F-C39C-4620-9A15-68AD74F79A55}">
      <dgm:prSet/>
      <dgm:spPr/>
      <dgm:t>
        <a:bodyPr/>
        <a:lstStyle/>
        <a:p>
          <a:endParaRPr lang="en-GB"/>
        </a:p>
      </dgm:t>
    </dgm:pt>
    <dgm:pt modelId="{800DA64E-30F1-4B70-8C48-56C0073DEBBE}" type="pres">
      <dgm:prSet presAssocID="{A58E969A-7966-47EF-8D2D-60A1FA805C5D}" presName="linear" presStyleCnt="0">
        <dgm:presLayoutVars>
          <dgm:dir/>
          <dgm:animLvl val="lvl"/>
          <dgm:resizeHandles val="exact"/>
        </dgm:presLayoutVars>
      </dgm:prSet>
      <dgm:spPr/>
    </dgm:pt>
    <dgm:pt modelId="{88174D7A-EAC8-4899-985F-5641E7B90DFE}" type="pres">
      <dgm:prSet presAssocID="{F27FC9CB-43E5-4FC4-AA21-147D3943BE0B}" presName="parentLin" presStyleCnt="0"/>
      <dgm:spPr/>
    </dgm:pt>
    <dgm:pt modelId="{51CDF266-BAF5-4A36-A87E-24A8D3E4A483}" type="pres">
      <dgm:prSet presAssocID="{F27FC9CB-43E5-4FC4-AA21-147D3943BE0B}" presName="parentLeftMargin" presStyleLbl="node1" presStyleIdx="0" presStyleCnt="4"/>
      <dgm:spPr/>
    </dgm:pt>
    <dgm:pt modelId="{6C3F2426-9BC5-413F-A62B-FCD8E8F50FDB}" type="pres">
      <dgm:prSet presAssocID="{F27FC9CB-43E5-4FC4-AA21-147D3943BE0B}" presName="parentText" presStyleLbl="node1" presStyleIdx="0" presStyleCnt="4" custScaleX="129308" custScaleY="135936">
        <dgm:presLayoutVars>
          <dgm:chMax val="0"/>
          <dgm:bulletEnabled val="1"/>
        </dgm:presLayoutVars>
      </dgm:prSet>
      <dgm:spPr/>
    </dgm:pt>
    <dgm:pt modelId="{CB316E7F-99B6-4AAD-A2EE-400DD9264C61}" type="pres">
      <dgm:prSet presAssocID="{F27FC9CB-43E5-4FC4-AA21-147D3943BE0B}" presName="negativeSpace" presStyleCnt="0"/>
      <dgm:spPr/>
    </dgm:pt>
    <dgm:pt modelId="{DA793392-01DD-4D27-827A-1E64B86906E7}" type="pres">
      <dgm:prSet presAssocID="{F27FC9CB-43E5-4FC4-AA21-147D3943BE0B}" presName="childText" presStyleLbl="conFgAcc1" presStyleIdx="0" presStyleCnt="4">
        <dgm:presLayoutVars>
          <dgm:bulletEnabled val="1"/>
        </dgm:presLayoutVars>
      </dgm:prSet>
      <dgm:spPr>
        <a:ln>
          <a:solidFill>
            <a:srgbClr val="005EB8"/>
          </a:solidFill>
        </a:ln>
      </dgm:spPr>
    </dgm:pt>
    <dgm:pt modelId="{4C381673-C794-49C5-8F55-945FE035BD62}" type="pres">
      <dgm:prSet presAssocID="{D4E0296D-6A4C-47CA-A08A-F0F891AAA7FE}" presName="spaceBetweenRectangles" presStyleCnt="0"/>
      <dgm:spPr/>
    </dgm:pt>
    <dgm:pt modelId="{9BA6CA68-E1EA-4444-A703-2998BDD094A9}" type="pres">
      <dgm:prSet presAssocID="{57B27194-8DC1-4AD5-AB77-FA110908FC13}" presName="parentLin" presStyleCnt="0"/>
      <dgm:spPr/>
    </dgm:pt>
    <dgm:pt modelId="{28A7AD8C-8C2D-41FB-8917-3BE9296003A0}" type="pres">
      <dgm:prSet presAssocID="{57B27194-8DC1-4AD5-AB77-FA110908FC13}" presName="parentLeftMargin" presStyleLbl="node1" presStyleIdx="0" presStyleCnt="4"/>
      <dgm:spPr/>
    </dgm:pt>
    <dgm:pt modelId="{A375B3E0-E717-4E9C-BACB-A8596A2BF575}" type="pres">
      <dgm:prSet presAssocID="{57B27194-8DC1-4AD5-AB77-FA110908FC13}" presName="parentText" presStyleLbl="node1" presStyleIdx="1" presStyleCnt="4" custScaleX="128872">
        <dgm:presLayoutVars>
          <dgm:chMax val="0"/>
          <dgm:bulletEnabled val="1"/>
        </dgm:presLayoutVars>
      </dgm:prSet>
      <dgm:spPr/>
    </dgm:pt>
    <dgm:pt modelId="{9DF55578-2DE5-4C2E-8E2B-AF97715971E5}" type="pres">
      <dgm:prSet presAssocID="{57B27194-8DC1-4AD5-AB77-FA110908FC13}" presName="negativeSpace" presStyleCnt="0"/>
      <dgm:spPr/>
    </dgm:pt>
    <dgm:pt modelId="{377C13DE-DBC3-4010-809E-A10075359C68}" type="pres">
      <dgm:prSet presAssocID="{57B27194-8DC1-4AD5-AB77-FA110908FC13}" presName="childText" presStyleLbl="conFgAcc1" presStyleIdx="1" presStyleCnt="4">
        <dgm:presLayoutVars>
          <dgm:bulletEnabled val="1"/>
        </dgm:presLayoutVars>
      </dgm:prSet>
      <dgm:spPr>
        <a:ln>
          <a:solidFill>
            <a:srgbClr val="005EB8"/>
          </a:solidFill>
        </a:ln>
      </dgm:spPr>
    </dgm:pt>
    <dgm:pt modelId="{47088A2F-169B-4722-85EC-9AA423CD7006}" type="pres">
      <dgm:prSet presAssocID="{C7BC2767-D9D5-4FAD-A4AC-AC043456E310}" presName="spaceBetweenRectangles" presStyleCnt="0"/>
      <dgm:spPr/>
    </dgm:pt>
    <dgm:pt modelId="{5F95FD97-F5F9-49F7-AF98-1A315F61EAD4}" type="pres">
      <dgm:prSet presAssocID="{A45B31D1-F1B6-475C-B924-23250F038D73}" presName="parentLin" presStyleCnt="0"/>
      <dgm:spPr/>
    </dgm:pt>
    <dgm:pt modelId="{3BEFFA49-7184-49DD-BC50-C562791A9455}" type="pres">
      <dgm:prSet presAssocID="{A45B31D1-F1B6-475C-B924-23250F038D73}" presName="parentLeftMargin" presStyleLbl="node1" presStyleIdx="1" presStyleCnt="4"/>
      <dgm:spPr/>
    </dgm:pt>
    <dgm:pt modelId="{A4519546-219F-4834-8B5B-02D8219606A9}" type="pres">
      <dgm:prSet presAssocID="{A45B31D1-F1B6-475C-B924-23250F038D73}" presName="parentText" presStyleLbl="node1" presStyleIdx="2" presStyleCnt="4" custScaleX="130345" custScaleY="170457">
        <dgm:presLayoutVars>
          <dgm:chMax val="0"/>
          <dgm:bulletEnabled val="1"/>
        </dgm:presLayoutVars>
      </dgm:prSet>
      <dgm:spPr/>
    </dgm:pt>
    <dgm:pt modelId="{E44CF41C-F418-46F5-8E36-5218A4AFC17E}" type="pres">
      <dgm:prSet presAssocID="{A45B31D1-F1B6-475C-B924-23250F038D73}" presName="negativeSpace" presStyleCnt="0"/>
      <dgm:spPr/>
    </dgm:pt>
    <dgm:pt modelId="{61A56758-03A7-4C7C-B6C1-C9BAF5F4B4A2}" type="pres">
      <dgm:prSet presAssocID="{A45B31D1-F1B6-475C-B924-23250F038D73}" presName="childText" presStyleLbl="conFgAcc1" presStyleIdx="2" presStyleCnt="4">
        <dgm:presLayoutVars>
          <dgm:bulletEnabled val="1"/>
        </dgm:presLayoutVars>
      </dgm:prSet>
      <dgm:spPr>
        <a:ln>
          <a:solidFill>
            <a:srgbClr val="005EB8"/>
          </a:solidFill>
        </a:ln>
      </dgm:spPr>
    </dgm:pt>
    <dgm:pt modelId="{38502773-6979-41BE-B51D-9974DB493DD1}" type="pres">
      <dgm:prSet presAssocID="{AC12461C-5B66-4845-B868-72EB91BD6D4D}" presName="spaceBetweenRectangles" presStyleCnt="0"/>
      <dgm:spPr/>
    </dgm:pt>
    <dgm:pt modelId="{3F288AF5-936C-46FE-A381-99281A6226BF}" type="pres">
      <dgm:prSet presAssocID="{3290B33C-C781-4181-8348-81A62DD50076}" presName="parentLin" presStyleCnt="0"/>
      <dgm:spPr/>
    </dgm:pt>
    <dgm:pt modelId="{7B75B349-7531-4958-B09C-0FEFDAF261C6}" type="pres">
      <dgm:prSet presAssocID="{3290B33C-C781-4181-8348-81A62DD50076}" presName="parentLeftMargin" presStyleLbl="node1" presStyleIdx="2" presStyleCnt="4"/>
      <dgm:spPr/>
    </dgm:pt>
    <dgm:pt modelId="{FDBC1704-A2C8-4C49-AB46-0C2D57169181}" type="pres">
      <dgm:prSet presAssocID="{3290B33C-C781-4181-8348-81A62DD50076}" presName="parentText" presStyleLbl="node1" presStyleIdx="3" presStyleCnt="4" custScaleX="129759" custScaleY="101494">
        <dgm:presLayoutVars>
          <dgm:chMax val="0"/>
          <dgm:bulletEnabled val="1"/>
        </dgm:presLayoutVars>
      </dgm:prSet>
      <dgm:spPr/>
    </dgm:pt>
    <dgm:pt modelId="{956F663F-83B6-486D-94F9-F30E40550215}" type="pres">
      <dgm:prSet presAssocID="{3290B33C-C781-4181-8348-81A62DD50076}" presName="negativeSpace" presStyleCnt="0"/>
      <dgm:spPr/>
    </dgm:pt>
    <dgm:pt modelId="{5EBAF171-368C-4AD2-B57D-6E8D3C3A68B8}" type="pres">
      <dgm:prSet presAssocID="{3290B33C-C781-4181-8348-81A62DD50076}" presName="childText" presStyleLbl="conFgAcc1" presStyleIdx="3" presStyleCnt="4">
        <dgm:presLayoutVars>
          <dgm:bulletEnabled val="1"/>
        </dgm:presLayoutVars>
      </dgm:prSet>
      <dgm:spPr/>
    </dgm:pt>
  </dgm:ptLst>
  <dgm:cxnLst>
    <dgm:cxn modelId="{A5E64C05-B447-4B81-949C-F3EE07F8E428}" srcId="{A58E969A-7966-47EF-8D2D-60A1FA805C5D}" destId="{F27FC9CB-43E5-4FC4-AA21-147D3943BE0B}" srcOrd="0" destOrd="0" parTransId="{84E3AE8D-828F-4484-B2EF-2B87E642D5E8}" sibTransId="{D4E0296D-6A4C-47CA-A08A-F0F891AAA7FE}"/>
    <dgm:cxn modelId="{147D571A-D8FB-45B1-955A-2FF6B32F4522}" type="presOf" srcId="{F27FC9CB-43E5-4FC4-AA21-147D3943BE0B}" destId="{51CDF266-BAF5-4A36-A87E-24A8D3E4A483}" srcOrd="0" destOrd="0" presId="urn:microsoft.com/office/officeart/2005/8/layout/list1"/>
    <dgm:cxn modelId="{FA1C161F-C39C-4620-9A15-68AD74F79A55}" srcId="{A58E969A-7966-47EF-8D2D-60A1FA805C5D}" destId="{3290B33C-C781-4181-8348-81A62DD50076}" srcOrd="3" destOrd="0" parTransId="{EC2DFC5C-FEFA-4CC6-8C99-B1C693216E6E}" sibTransId="{10C4D0BD-784F-469A-924F-8E9FB690233C}"/>
    <dgm:cxn modelId="{11F2343F-0B1D-4A29-B054-0F46C22063E1}" type="presOf" srcId="{A58E969A-7966-47EF-8D2D-60A1FA805C5D}" destId="{800DA64E-30F1-4B70-8C48-56C0073DEBBE}" srcOrd="0" destOrd="0" presId="urn:microsoft.com/office/officeart/2005/8/layout/list1"/>
    <dgm:cxn modelId="{00BE244E-FEE1-4862-9A72-9D91F13C3342}" type="presOf" srcId="{3290B33C-C781-4181-8348-81A62DD50076}" destId="{7B75B349-7531-4958-B09C-0FEFDAF261C6}" srcOrd="0" destOrd="0" presId="urn:microsoft.com/office/officeart/2005/8/layout/list1"/>
    <dgm:cxn modelId="{523B477B-6046-4571-9413-54913F1606D4}" type="presOf" srcId="{3290B33C-C781-4181-8348-81A62DD50076}" destId="{FDBC1704-A2C8-4C49-AB46-0C2D57169181}" srcOrd="1" destOrd="0" presId="urn:microsoft.com/office/officeart/2005/8/layout/list1"/>
    <dgm:cxn modelId="{B562E789-D08F-4694-A1F7-69D84CEB203C}" type="presOf" srcId="{A45B31D1-F1B6-475C-B924-23250F038D73}" destId="{A4519546-219F-4834-8B5B-02D8219606A9}" srcOrd="1" destOrd="0" presId="urn:microsoft.com/office/officeart/2005/8/layout/list1"/>
    <dgm:cxn modelId="{F307A98D-FDF5-498C-A23B-A545239C820F}" srcId="{A58E969A-7966-47EF-8D2D-60A1FA805C5D}" destId="{A45B31D1-F1B6-475C-B924-23250F038D73}" srcOrd="2" destOrd="0" parTransId="{E71B898F-4583-4654-BFFD-29A71F2CB82E}" sibTransId="{AC12461C-5B66-4845-B868-72EB91BD6D4D}"/>
    <dgm:cxn modelId="{2E0A6CBA-59C6-4E42-A214-30C50EEBF74D}" srcId="{A58E969A-7966-47EF-8D2D-60A1FA805C5D}" destId="{57B27194-8DC1-4AD5-AB77-FA110908FC13}" srcOrd="1" destOrd="0" parTransId="{CFA78CBF-7A92-4425-89F1-06F9D9BB22D7}" sibTransId="{C7BC2767-D9D5-4FAD-A4AC-AC043456E310}"/>
    <dgm:cxn modelId="{B778B0C9-7AB3-4A6B-AD34-C128FEDF7466}" type="presOf" srcId="{57B27194-8DC1-4AD5-AB77-FA110908FC13}" destId="{28A7AD8C-8C2D-41FB-8917-3BE9296003A0}" srcOrd="0" destOrd="0" presId="urn:microsoft.com/office/officeart/2005/8/layout/list1"/>
    <dgm:cxn modelId="{FEB90EE3-4F2D-4850-B1EF-0AE5A7A0C380}" type="presOf" srcId="{A45B31D1-F1B6-475C-B924-23250F038D73}" destId="{3BEFFA49-7184-49DD-BC50-C562791A9455}" srcOrd="0" destOrd="0" presId="urn:microsoft.com/office/officeart/2005/8/layout/list1"/>
    <dgm:cxn modelId="{961529F0-C0B4-472C-8675-06FEE92C8D52}" type="presOf" srcId="{F27FC9CB-43E5-4FC4-AA21-147D3943BE0B}" destId="{6C3F2426-9BC5-413F-A62B-FCD8E8F50FDB}" srcOrd="1" destOrd="0" presId="urn:microsoft.com/office/officeart/2005/8/layout/list1"/>
    <dgm:cxn modelId="{17FBC6F2-8DB0-4659-9D09-54FB7AE3D300}" type="presOf" srcId="{57B27194-8DC1-4AD5-AB77-FA110908FC13}" destId="{A375B3E0-E717-4E9C-BACB-A8596A2BF575}" srcOrd="1" destOrd="0" presId="urn:microsoft.com/office/officeart/2005/8/layout/list1"/>
    <dgm:cxn modelId="{33B1D3E8-EE57-4D45-93C6-A95DE011D2B1}" type="presParOf" srcId="{800DA64E-30F1-4B70-8C48-56C0073DEBBE}" destId="{88174D7A-EAC8-4899-985F-5641E7B90DFE}" srcOrd="0" destOrd="0" presId="urn:microsoft.com/office/officeart/2005/8/layout/list1"/>
    <dgm:cxn modelId="{56C764FD-9F09-4251-A0C1-DE703D972D21}" type="presParOf" srcId="{88174D7A-EAC8-4899-985F-5641E7B90DFE}" destId="{51CDF266-BAF5-4A36-A87E-24A8D3E4A483}" srcOrd="0" destOrd="0" presId="urn:microsoft.com/office/officeart/2005/8/layout/list1"/>
    <dgm:cxn modelId="{3B44C814-15FF-49C4-A8FD-1C1F381DD89C}" type="presParOf" srcId="{88174D7A-EAC8-4899-985F-5641E7B90DFE}" destId="{6C3F2426-9BC5-413F-A62B-FCD8E8F50FDB}" srcOrd="1" destOrd="0" presId="urn:microsoft.com/office/officeart/2005/8/layout/list1"/>
    <dgm:cxn modelId="{12B5352C-EE83-4C6E-B57F-36F6B113990C}" type="presParOf" srcId="{800DA64E-30F1-4B70-8C48-56C0073DEBBE}" destId="{CB316E7F-99B6-4AAD-A2EE-400DD9264C61}" srcOrd="1" destOrd="0" presId="urn:microsoft.com/office/officeart/2005/8/layout/list1"/>
    <dgm:cxn modelId="{BF21675D-EDD4-4B41-BB7D-C2742CC59897}" type="presParOf" srcId="{800DA64E-30F1-4B70-8C48-56C0073DEBBE}" destId="{DA793392-01DD-4D27-827A-1E64B86906E7}" srcOrd="2" destOrd="0" presId="urn:microsoft.com/office/officeart/2005/8/layout/list1"/>
    <dgm:cxn modelId="{948FE65E-F211-4E36-9260-726818505F93}" type="presParOf" srcId="{800DA64E-30F1-4B70-8C48-56C0073DEBBE}" destId="{4C381673-C794-49C5-8F55-945FE035BD62}" srcOrd="3" destOrd="0" presId="urn:microsoft.com/office/officeart/2005/8/layout/list1"/>
    <dgm:cxn modelId="{09F51992-F628-4146-A12D-D31646D097FB}" type="presParOf" srcId="{800DA64E-30F1-4B70-8C48-56C0073DEBBE}" destId="{9BA6CA68-E1EA-4444-A703-2998BDD094A9}" srcOrd="4" destOrd="0" presId="urn:microsoft.com/office/officeart/2005/8/layout/list1"/>
    <dgm:cxn modelId="{6254E5F6-9CC5-47F4-87EC-930CFDD5B683}" type="presParOf" srcId="{9BA6CA68-E1EA-4444-A703-2998BDD094A9}" destId="{28A7AD8C-8C2D-41FB-8917-3BE9296003A0}" srcOrd="0" destOrd="0" presId="urn:microsoft.com/office/officeart/2005/8/layout/list1"/>
    <dgm:cxn modelId="{9172279D-5E22-4AA3-BAD1-2C43539F192B}" type="presParOf" srcId="{9BA6CA68-E1EA-4444-A703-2998BDD094A9}" destId="{A375B3E0-E717-4E9C-BACB-A8596A2BF575}" srcOrd="1" destOrd="0" presId="urn:microsoft.com/office/officeart/2005/8/layout/list1"/>
    <dgm:cxn modelId="{BD20958E-074B-4071-9B2F-78EDD1C49481}" type="presParOf" srcId="{800DA64E-30F1-4B70-8C48-56C0073DEBBE}" destId="{9DF55578-2DE5-4C2E-8E2B-AF97715971E5}" srcOrd="5" destOrd="0" presId="urn:microsoft.com/office/officeart/2005/8/layout/list1"/>
    <dgm:cxn modelId="{5E363E3B-BF04-409C-B2FE-71D45751E624}" type="presParOf" srcId="{800DA64E-30F1-4B70-8C48-56C0073DEBBE}" destId="{377C13DE-DBC3-4010-809E-A10075359C68}" srcOrd="6" destOrd="0" presId="urn:microsoft.com/office/officeart/2005/8/layout/list1"/>
    <dgm:cxn modelId="{CA59F846-75A1-40C9-A763-7B0CD2C97037}" type="presParOf" srcId="{800DA64E-30F1-4B70-8C48-56C0073DEBBE}" destId="{47088A2F-169B-4722-85EC-9AA423CD7006}" srcOrd="7" destOrd="0" presId="urn:microsoft.com/office/officeart/2005/8/layout/list1"/>
    <dgm:cxn modelId="{E9737CBE-28DE-4834-8910-218FF17964E8}" type="presParOf" srcId="{800DA64E-30F1-4B70-8C48-56C0073DEBBE}" destId="{5F95FD97-F5F9-49F7-AF98-1A315F61EAD4}" srcOrd="8" destOrd="0" presId="urn:microsoft.com/office/officeart/2005/8/layout/list1"/>
    <dgm:cxn modelId="{A897FAF0-4F67-4B42-8D5D-6609BC918B11}" type="presParOf" srcId="{5F95FD97-F5F9-49F7-AF98-1A315F61EAD4}" destId="{3BEFFA49-7184-49DD-BC50-C562791A9455}" srcOrd="0" destOrd="0" presId="urn:microsoft.com/office/officeart/2005/8/layout/list1"/>
    <dgm:cxn modelId="{97727F55-2BD7-494A-BC36-BC7A7AC488A6}" type="presParOf" srcId="{5F95FD97-F5F9-49F7-AF98-1A315F61EAD4}" destId="{A4519546-219F-4834-8B5B-02D8219606A9}" srcOrd="1" destOrd="0" presId="urn:microsoft.com/office/officeart/2005/8/layout/list1"/>
    <dgm:cxn modelId="{1692114E-5878-4C14-A151-6E3AA3F86574}" type="presParOf" srcId="{800DA64E-30F1-4B70-8C48-56C0073DEBBE}" destId="{E44CF41C-F418-46F5-8E36-5218A4AFC17E}" srcOrd="9" destOrd="0" presId="urn:microsoft.com/office/officeart/2005/8/layout/list1"/>
    <dgm:cxn modelId="{CB8A29C6-457F-48E8-BCED-12D67F80A826}" type="presParOf" srcId="{800DA64E-30F1-4B70-8C48-56C0073DEBBE}" destId="{61A56758-03A7-4C7C-B6C1-C9BAF5F4B4A2}" srcOrd="10" destOrd="0" presId="urn:microsoft.com/office/officeart/2005/8/layout/list1"/>
    <dgm:cxn modelId="{2AFD94E5-6CDA-4C12-B82A-EC78BE1F649A}" type="presParOf" srcId="{800DA64E-30F1-4B70-8C48-56C0073DEBBE}" destId="{38502773-6979-41BE-B51D-9974DB493DD1}" srcOrd="11" destOrd="0" presId="urn:microsoft.com/office/officeart/2005/8/layout/list1"/>
    <dgm:cxn modelId="{2CC5C094-F0A0-4CED-B0D8-464EED6940E2}" type="presParOf" srcId="{800DA64E-30F1-4B70-8C48-56C0073DEBBE}" destId="{3F288AF5-936C-46FE-A381-99281A6226BF}" srcOrd="12" destOrd="0" presId="urn:microsoft.com/office/officeart/2005/8/layout/list1"/>
    <dgm:cxn modelId="{B30BEA17-8B40-4DE9-882A-FAD5EC72E211}" type="presParOf" srcId="{3F288AF5-936C-46FE-A381-99281A6226BF}" destId="{7B75B349-7531-4958-B09C-0FEFDAF261C6}" srcOrd="0" destOrd="0" presId="urn:microsoft.com/office/officeart/2005/8/layout/list1"/>
    <dgm:cxn modelId="{CA3DE889-1CD9-41F2-ADD1-1C58722CFF0E}" type="presParOf" srcId="{3F288AF5-936C-46FE-A381-99281A6226BF}" destId="{FDBC1704-A2C8-4C49-AB46-0C2D57169181}" srcOrd="1" destOrd="0" presId="urn:microsoft.com/office/officeart/2005/8/layout/list1"/>
    <dgm:cxn modelId="{FF9B7CD8-6D7E-4CAC-83FB-9B9CFF6BD175}" type="presParOf" srcId="{800DA64E-30F1-4B70-8C48-56C0073DEBBE}" destId="{956F663F-83B6-486D-94F9-F30E40550215}" srcOrd="13" destOrd="0" presId="urn:microsoft.com/office/officeart/2005/8/layout/list1"/>
    <dgm:cxn modelId="{DDB3BF7F-05DE-4497-9BAD-2FB510DE5F3E}" type="presParOf" srcId="{800DA64E-30F1-4B70-8C48-56C0073DEBBE}" destId="{5EBAF171-368C-4AD2-B57D-6E8D3C3A68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D7EFB7-BC5B-42D9-814A-66E8789B651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1F42955D-D8F7-4948-8FCC-CD3B8B9233CC}">
      <dgm:prSet phldrT="[Text]" custT="1"/>
      <dgm:spPr>
        <a:solidFill>
          <a:srgbClr val="FFC000"/>
        </a:solidFill>
        <a:ln>
          <a:solidFill>
            <a:schemeClr val="accent2"/>
          </a:solidFill>
        </a:ln>
      </dgm:spPr>
      <dgm:t>
        <a:bodyPr/>
        <a:lstStyle/>
        <a:p>
          <a:pPr rtl="0"/>
          <a:r>
            <a:rPr lang="en-GB" sz="1800">
              <a:solidFill>
                <a:schemeClr val="tx1"/>
              </a:solidFill>
              <a:latin typeface="Arial"/>
              <a:cs typeface="Arial"/>
            </a:rPr>
            <a:t>Throughout the standstill period, there should be ongoing communication between the relevant authority and provider about the representations that were made. </a:t>
          </a:r>
          <a:endParaRPr lang="en-GB" sz="1800">
            <a:solidFill>
              <a:schemeClr val="tx1"/>
            </a:solidFill>
          </a:endParaRPr>
        </a:p>
      </dgm:t>
    </dgm:pt>
    <dgm:pt modelId="{325672F1-1522-41FE-8F52-7687701AFB8E}" type="parTrans" cxnId="{B10A5FDA-3301-4E48-8FBF-F7541A72D7AD}">
      <dgm:prSet/>
      <dgm:spPr/>
      <dgm:t>
        <a:bodyPr/>
        <a:lstStyle/>
        <a:p>
          <a:endParaRPr lang="en-GB">
            <a:solidFill>
              <a:schemeClr val="tx1"/>
            </a:solidFill>
          </a:endParaRPr>
        </a:p>
      </dgm:t>
    </dgm:pt>
    <dgm:pt modelId="{3AC2B498-AC86-4A2B-8A76-D396C513B3C0}" type="sibTrans" cxnId="{B10A5FDA-3301-4E48-8FBF-F7541A72D7AD}">
      <dgm:prSet/>
      <dgm:spPr>
        <a:solidFill>
          <a:schemeClr val="accent2"/>
        </a:solidFill>
        <a:ln>
          <a:solidFill>
            <a:srgbClr val="FFC000"/>
          </a:solidFill>
        </a:ln>
      </dgm:spPr>
      <dgm:t>
        <a:bodyPr/>
        <a:lstStyle/>
        <a:p>
          <a:endParaRPr lang="en-GB">
            <a:solidFill>
              <a:schemeClr val="tx1"/>
            </a:solidFill>
          </a:endParaRPr>
        </a:p>
      </dgm:t>
    </dgm:pt>
    <dgm:pt modelId="{914DC49A-71A7-4EF2-BFFC-475ACE02D9C5}">
      <dgm:prSet phldrT="[Text]" custT="1"/>
      <dgm:spPr>
        <a:solidFill>
          <a:srgbClr val="FFC000"/>
        </a:solidFill>
        <a:ln>
          <a:solidFill>
            <a:schemeClr val="accent2"/>
          </a:solidFill>
        </a:ln>
      </dgm:spPr>
      <dgm:t>
        <a:bodyPr/>
        <a:lstStyle/>
        <a:p>
          <a:r>
            <a:rPr lang="en-GB" sz="1800">
              <a:solidFill>
                <a:schemeClr val="tx1"/>
              </a:solidFill>
              <a:latin typeface="Arial" panose="020B0604020202020204" pitchFamily="34" charset="0"/>
              <a:cs typeface="Arial" panose="020B0604020202020204" pitchFamily="34" charset="0"/>
            </a:rPr>
            <a:t>If the provider remains unsatisfied with the response of the relevant authority to its representation and remains of the view that the PSR has not been applied correctly, the provider may submit a representation to the PSR Review Panel. </a:t>
          </a:r>
          <a:endParaRPr lang="en-GB" sz="1800">
            <a:solidFill>
              <a:schemeClr val="tx1"/>
            </a:solidFill>
          </a:endParaRPr>
        </a:p>
      </dgm:t>
    </dgm:pt>
    <dgm:pt modelId="{1A6A55AB-D208-4419-AC06-29C421C8FC17}" type="parTrans" cxnId="{3A2673F0-2AD8-4776-A314-257924A6E431}">
      <dgm:prSet/>
      <dgm:spPr/>
      <dgm:t>
        <a:bodyPr/>
        <a:lstStyle/>
        <a:p>
          <a:endParaRPr lang="en-GB">
            <a:solidFill>
              <a:schemeClr val="tx1"/>
            </a:solidFill>
          </a:endParaRPr>
        </a:p>
      </dgm:t>
    </dgm:pt>
    <dgm:pt modelId="{DFD8CD0E-3CB3-437C-81DD-E3CDA599374F}" type="sibTrans" cxnId="{3A2673F0-2AD8-4776-A314-257924A6E431}">
      <dgm:prSet/>
      <dgm:spPr/>
      <dgm:t>
        <a:bodyPr/>
        <a:lstStyle/>
        <a:p>
          <a:endParaRPr lang="en-GB">
            <a:solidFill>
              <a:schemeClr val="tx1"/>
            </a:solidFill>
          </a:endParaRPr>
        </a:p>
      </dgm:t>
    </dgm:pt>
    <dgm:pt modelId="{51E440FD-D378-4C5C-B7DF-202DD997DFCC}">
      <dgm:prSet phldrT="[Text]" custT="1"/>
      <dgm:spPr>
        <a:solidFill>
          <a:srgbClr val="FFC000"/>
        </a:solidFill>
        <a:ln>
          <a:solidFill>
            <a:schemeClr val="accent2"/>
          </a:solidFill>
        </a:ln>
      </dgm:spPr>
      <dgm:t>
        <a:bodyPr/>
        <a:lstStyle/>
        <a:p>
          <a:pPr rtl="0"/>
          <a:r>
            <a:rPr lang="en-GB" sz="1800">
              <a:solidFill>
                <a:schemeClr val="tx1"/>
              </a:solidFill>
              <a:latin typeface="Arial"/>
              <a:cs typeface="Arial"/>
            </a:rPr>
            <a:t>The panel will be an independent panel, made available by NHS England. It will review representations made by a provider and will share their advice with the relevant authority about whether they applied the PSR correctly.</a:t>
          </a:r>
        </a:p>
      </dgm:t>
    </dgm:pt>
    <dgm:pt modelId="{3FF7D119-C8CD-4949-B9C9-36E34461D912}" type="parTrans" cxnId="{C3D0B98C-AA64-4739-BCA8-498E0B9A7A38}">
      <dgm:prSet/>
      <dgm:spPr/>
      <dgm:t>
        <a:bodyPr/>
        <a:lstStyle/>
        <a:p>
          <a:endParaRPr lang="en-GB">
            <a:solidFill>
              <a:schemeClr val="tx1"/>
            </a:solidFill>
          </a:endParaRPr>
        </a:p>
      </dgm:t>
    </dgm:pt>
    <dgm:pt modelId="{639BDDCF-FA61-42E5-9597-75A5FFAE57E5}" type="sibTrans" cxnId="{C3D0B98C-AA64-4739-BCA8-498E0B9A7A38}">
      <dgm:prSet/>
      <dgm:spPr/>
      <dgm:t>
        <a:bodyPr/>
        <a:lstStyle/>
        <a:p>
          <a:endParaRPr lang="en-GB">
            <a:solidFill>
              <a:schemeClr val="tx1"/>
            </a:solidFill>
          </a:endParaRPr>
        </a:p>
      </dgm:t>
    </dgm:pt>
    <dgm:pt modelId="{08787DD9-2446-4B1F-8C33-0BA24AEF7E73}">
      <dgm:prSet custT="1"/>
      <dgm:spPr>
        <a:solidFill>
          <a:srgbClr val="FFC000"/>
        </a:solidFill>
        <a:ln>
          <a:solidFill>
            <a:schemeClr val="accent2"/>
          </a:solidFill>
        </a:ln>
      </dgm:spPr>
      <dgm:t>
        <a:bodyPr/>
        <a:lstStyle/>
        <a:p>
          <a:pPr rtl="0"/>
          <a:r>
            <a:rPr lang="en-GB" sz="1800">
              <a:solidFill>
                <a:schemeClr val="tx1"/>
              </a:solidFill>
              <a:latin typeface="Arial"/>
              <a:cs typeface="Arial"/>
            </a:rPr>
            <a:t>The standstill period should not be closed (unless in exceptional circumstances), and the contract awarded, until the panel has concluded their review.</a:t>
          </a:r>
          <a:endParaRPr lang="en-GB" sz="1800">
            <a:solidFill>
              <a:schemeClr val="tx1"/>
            </a:solidFill>
            <a:latin typeface="Calibri Light" panose="020F0302020204030204"/>
            <a:cs typeface="Calibri Light" panose="020F0302020204030204"/>
          </a:endParaRPr>
        </a:p>
      </dgm:t>
    </dgm:pt>
    <dgm:pt modelId="{07143164-F990-45CC-A5A7-9ECA434D703E}" type="parTrans" cxnId="{0FE32D04-4CDE-4860-B13A-059F0D212BD2}">
      <dgm:prSet/>
      <dgm:spPr/>
      <dgm:t>
        <a:bodyPr/>
        <a:lstStyle/>
        <a:p>
          <a:endParaRPr lang="en-GB">
            <a:solidFill>
              <a:schemeClr val="tx1"/>
            </a:solidFill>
          </a:endParaRPr>
        </a:p>
      </dgm:t>
    </dgm:pt>
    <dgm:pt modelId="{0D4683CB-BAB4-4822-9721-5AF78116CDC9}" type="sibTrans" cxnId="{0FE32D04-4CDE-4860-B13A-059F0D212BD2}">
      <dgm:prSet/>
      <dgm:spPr/>
      <dgm:t>
        <a:bodyPr/>
        <a:lstStyle/>
        <a:p>
          <a:endParaRPr lang="en-GB">
            <a:solidFill>
              <a:schemeClr val="tx1"/>
            </a:solidFill>
          </a:endParaRPr>
        </a:p>
      </dgm:t>
    </dgm:pt>
    <dgm:pt modelId="{5A01AF0C-8690-4B92-80E7-AC25376BC3AF}" type="pres">
      <dgm:prSet presAssocID="{31D7EFB7-BC5B-42D9-814A-66E8789B6510}" presName="Name0" presStyleCnt="0">
        <dgm:presLayoutVars>
          <dgm:chMax val="7"/>
          <dgm:chPref val="7"/>
          <dgm:dir/>
        </dgm:presLayoutVars>
      </dgm:prSet>
      <dgm:spPr/>
    </dgm:pt>
    <dgm:pt modelId="{B4818027-6095-41E3-BC1A-3EB394D176C0}" type="pres">
      <dgm:prSet presAssocID="{31D7EFB7-BC5B-42D9-814A-66E8789B6510}" presName="Name1" presStyleCnt="0"/>
      <dgm:spPr/>
    </dgm:pt>
    <dgm:pt modelId="{64C1E9BC-AFA1-4802-92DE-150EE6A54102}" type="pres">
      <dgm:prSet presAssocID="{31D7EFB7-BC5B-42D9-814A-66E8789B6510}" presName="cycle" presStyleCnt="0"/>
      <dgm:spPr/>
    </dgm:pt>
    <dgm:pt modelId="{AA416A77-3B5C-4622-A6F8-385407D54F28}" type="pres">
      <dgm:prSet presAssocID="{31D7EFB7-BC5B-42D9-814A-66E8789B6510}" presName="srcNode" presStyleLbl="node1" presStyleIdx="0" presStyleCnt="4"/>
      <dgm:spPr/>
    </dgm:pt>
    <dgm:pt modelId="{54F94166-5122-4A12-BCE9-D17A0BD9E222}" type="pres">
      <dgm:prSet presAssocID="{31D7EFB7-BC5B-42D9-814A-66E8789B6510}" presName="conn" presStyleLbl="parChTrans1D2" presStyleIdx="0" presStyleCnt="1"/>
      <dgm:spPr/>
    </dgm:pt>
    <dgm:pt modelId="{EEC8DBD3-0981-4874-A974-0071662AAE66}" type="pres">
      <dgm:prSet presAssocID="{31D7EFB7-BC5B-42D9-814A-66E8789B6510}" presName="extraNode" presStyleLbl="node1" presStyleIdx="0" presStyleCnt="4"/>
      <dgm:spPr/>
    </dgm:pt>
    <dgm:pt modelId="{0955C30D-6F44-4D8A-9BC2-7DDD587BC53B}" type="pres">
      <dgm:prSet presAssocID="{31D7EFB7-BC5B-42D9-814A-66E8789B6510}" presName="dstNode" presStyleLbl="node1" presStyleIdx="0" presStyleCnt="4"/>
      <dgm:spPr/>
    </dgm:pt>
    <dgm:pt modelId="{42A7932E-0B16-48A2-AD6A-6D9090AD1D72}" type="pres">
      <dgm:prSet presAssocID="{1F42955D-D8F7-4948-8FCC-CD3B8B9233CC}" presName="text_1" presStyleLbl="node1" presStyleIdx="0" presStyleCnt="4">
        <dgm:presLayoutVars>
          <dgm:bulletEnabled val="1"/>
        </dgm:presLayoutVars>
      </dgm:prSet>
      <dgm:spPr/>
    </dgm:pt>
    <dgm:pt modelId="{C8E73D61-D6C5-46AB-BF76-766A22A07B15}" type="pres">
      <dgm:prSet presAssocID="{1F42955D-D8F7-4948-8FCC-CD3B8B9233CC}" presName="accent_1" presStyleCnt="0"/>
      <dgm:spPr/>
    </dgm:pt>
    <dgm:pt modelId="{E6F71A55-A460-4921-9FCB-4C5C580308C8}" type="pres">
      <dgm:prSet presAssocID="{1F42955D-D8F7-4948-8FCC-CD3B8B9233CC}" presName="accentRepeatNode" presStyleLbl="solidFgAcc1" presStyleIdx="0" presStyleCnt="4"/>
      <dgm:spPr>
        <a:ln>
          <a:solidFill>
            <a:schemeClr val="accent2"/>
          </a:solidFill>
        </a:ln>
      </dgm:spPr>
    </dgm:pt>
    <dgm:pt modelId="{848C22BE-CF3C-4B2B-B5F0-339DC06C519D}" type="pres">
      <dgm:prSet presAssocID="{914DC49A-71A7-4EF2-BFFC-475ACE02D9C5}" presName="text_2" presStyleLbl="node1" presStyleIdx="1" presStyleCnt="4">
        <dgm:presLayoutVars>
          <dgm:bulletEnabled val="1"/>
        </dgm:presLayoutVars>
      </dgm:prSet>
      <dgm:spPr/>
    </dgm:pt>
    <dgm:pt modelId="{AC4873EA-457F-43D2-A9BF-068811916FDF}" type="pres">
      <dgm:prSet presAssocID="{914DC49A-71A7-4EF2-BFFC-475ACE02D9C5}" presName="accent_2" presStyleCnt="0"/>
      <dgm:spPr/>
    </dgm:pt>
    <dgm:pt modelId="{4AEF3D4F-3FA1-4C6A-B20E-9ED558F9A38E}" type="pres">
      <dgm:prSet presAssocID="{914DC49A-71A7-4EF2-BFFC-475ACE02D9C5}" presName="accentRepeatNode" presStyleLbl="solidFgAcc1" presStyleIdx="1" presStyleCnt="4"/>
      <dgm:spPr>
        <a:ln>
          <a:solidFill>
            <a:schemeClr val="accent2"/>
          </a:solidFill>
        </a:ln>
      </dgm:spPr>
    </dgm:pt>
    <dgm:pt modelId="{A97E9F4E-AFF2-4573-85D3-223CEC9E9BE7}" type="pres">
      <dgm:prSet presAssocID="{51E440FD-D378-4C5C-B7DF-202DD997DFCC}" presName="text_3" presStyleLbl="node1" presStyleIdx="2" presStyleCnt="4">
        <dgm:presLayoutVars>
          <dgm:bulletEnabled val="1"/>
        </dgm:presLayoutVars>
      </dgm:prSet>
      <dgm:spPr/>
    </dgm:pt>
    <dgm:pt modelId="{AF7A59FE-CBCF-4445-9D0E-31C0B7520E51}" type="pres">
      <dgm:prSet presAssocID="{51E440FD-D378-4C5C-B7DF-202DD997DFCC}" presName="accent_3" presStyleCnt="0"/>
      <dgm:spPr/>
    </dgm:pt>
    <dgm:pt modelId="{3A8915A2-82ED-4917-8AB6-E7649A1FF4FA}" type="pres">
      <dgm:prSet presAssocID="{51E440FD-D378-4C5C-B7DF-202DD997DFCC}" presName="accentRepeatNode" presStyleLbl="solidFgAcc1" presStyleIdx="2" presStyleCnt="4"/>
      <dgm:spPr>
        <a:ln>
          <a:solidFill>
            <a:schemeClr val="accent2"/>
          </a:solidFill>
        </a:ln>
      </dgm:spPr>
    </dgm:pt>
    <dgm:pt modelId="{DE79ECA7-3E86-4D6A-B294-4F929241D0FF}" type="pres">
      <dgm:prSet presAssocID="{08787DD9-2446-4B1F-8C33-0BA24AEF7E73}" presName="text_4" presStyleLbl="node1" presStyleIdx="3" presStyleCnt="4">
        <dgm:presLayoutVars>
          <dgm:bulletEnabled val="1"/>
        </dgm:presLayoutVars>
      </dgm:prSet>
      <dgm:spPr/>
    </dgm:pt>
    <dgm:pt modelId="{C62D62F8-7E61-40B3-B6EA-567B0E6D3F41}" type="pres">
      <dgm:prSet presAssocID="{08787DD9-2446-4B1F-8C33-0BA24AEF7E73}" presName="accent_4" presStyleCnt="0"/>
      <dgm:spPr/>
    </dgm:pt>
    <dgm:pt modelId="{26E9A423-2C80-4080-88B8-278A371622D9}" type="pres">
      <dgm:prSet presAssocID="{08787DD9-2446-4B1F-8C33-0BA24AEF7E73}" presName="accentRepeatNode" presStyleLbl="solidFgAcc1" presStyleIdx="3" presStyleCnt="4"/>
      <dgm:spPr>
        <a:ln>
          <a:solidFill>
            <a:schemeClr val="accent2"/>
          </a:solidFill>
        </a:ln>
      </dgm:spPr>
    </dgm:pt>
  </dgm:ptLst>
  <dgm:cxnLst>
    <dgm:cxn modelId="{0FE32D04-4CDE-4860-B13A-059F0D212BD2}" srcId="{31D7EFB7-BC5B-42D9-814A-66E8789B6510}" destId="{08787DD9-2446-4B1F-8C33-0BA24AEF7E73}" srcOrd="3" destOrd="0" parTransId="{07143164-F990-45CC-A5A7-9ECA434D703E}" sibTransId="{0D4683CB-BAB4-4822-9721-5AF78116CDC9}"/>
    <dgm:cxn modelId="{3C04DB1A-F41E-42E8-ADE2-2CB0489E3B2A}" type="presOf" srcId="{31D7EFB7-BC5B-42D9-814A-66E8789B6510}" destId="{5A01AF0C-8690-4B92-80E7-AC25376BC3AF}" srcOrd="0" destOrd="0" presId="urn:microsoft.com/office/officeart/2008/layout/VerticalCurvedList"/>
    <dgm:cxn modelId="{809FD62C-214B-4D9C-A335-242D24A19DBB}" type="presOf" srcId="{914DC49A-71A7-4EF2-BFFC-475ACE02D9C5}" destId="{848C22BE-CF3C-4B2B-B5F0-339DC06C519D}" srcOrd="0" destOrd="0" presId="urn:microsoft.com/office/officeart/2008/layout/VerticalCurvedList"/>
    <dgm:cxn modelId="{5508283E-A4E6-409C-B548-97439068DD9E}" type="presOf" srcId="{3AC2B498-AC86-4A2B-8A76-D396C513B3C0}" destId="{54F94166-5122-4A12-BCE9-D17A0BD9E222}" srcOrd="0" destOrd="0" presId="urn:microsoft.com/office/officeart/2008/layout/VerticalCurvedList"/>
    <dgm:cxn modelId="{D9155B6F-707F-4293-A6B0-23C2F4DA1887}" type="presOf" srcId="{51E440FD-D378-4C5C-B7DF-202DD997DFCC}" destId="{A97E9F4E-AFF2-4573-85D3-223CEC9E9BE7}" srcOrd="0" destOrd="0" presId="urn:microsoft.com/office/officeart/2008/layout/VerticalCurvedList"/>
    <dgm:cxn modelId="{C3D0B98C-AA64-4739-BCA8-498E0B9A7A38}" srcId="{31D7EFB7-BC5B-42D9-814A-66E8789B6510}" destId="{51E440FD-D378-4C5C-B7DF-202DD997DFCC}" srcOrd="2" destOrd="0" parTransId="{3FF7D119-C8CD-4949-B9C9-36E34461D912}" sibTransId="{639BDDCF-FA61-42E5-9597-75A5FFAE57E5}"/>
    <dgm:cxn modelId="{90ED91A2-7680-4648-B14D-2AD3F3D26506}" type="presOf" srcId="{1F42955D-D8F7-4948-8FCC-CD3B8B9233CC}" destId="{42A7932E-0B16-48A2-AD6A-6D9090AD1D72}" srcOrd="0" destOrd="0" presId="urn:microsoft.com/office/officeart/2008/layout/VerticalCurvedList"/>
    <dgm:cxn modelId="{B10A5FDA-3301-4E48-8FBF-F7541A72D7AD}" srcId="{31D7EFB7-BC5B-42D9-814A-66E8789B6510}" destId="{1F42955D-D8F7-4948-8FCC-CD3B8B9233CC}" srcOrd="0" destOrd="0" parTransId="{325672F1-1522-41FE-8F52-7687701AFB8E}" sibTransId="{3AC2B498-AC86-4A2B-8A76-D396C513B3C0}"/>
    <dgm:cxn modelId="{3A2673F0-2AD8-4776-A314-257924A6E431}" srcId="{31D7EFB7-BC5B-42D9-814A-66E8789B6510}" destId="{914DC49A-71A7-4EF2-BFFC-475ACE02D9C5}" srcOrd="1" destOrd="0" parTransId="{1A6A55AB-D208-4419-AC06-29C421C8FC17}" sibTransId="{DFD8CD0E-3CB3-437C-81DD-E3CDA599374F}"/>
    <dgm:cxn modelId="{7E9139F1-87B8-4E81-8B3C-46A7A008712F}" type="presOf" srcId="{08787DD9-2446-4B1F-8C33-0BA24AEF7E73}" destId="{DE79ECA7-3E86-4D6A-B294-4F929241D0FF}" srcOrd="0" destOrd="0" presId="urn:microsoft.com/office/officeart/2008/layout/VerticalCurvedList"/>
    <dgm:cxn modelId="{4125D60C-BFF2-48AE-ADB7-1ECA040DB24D}" type="presParOf" srcId="{5A01AF0C-8690-4B92-80E7-AC25376BC3AF}" destId="{B4818027-6095-41E3-BC1A-3EB394D176C0}" srcOrd="0" destOrd="0" presId="urn:microsoft.com/office/officeart/2008/layout/VerticalCurvedList"/>
    <dgm:cxn modelId="{470CFA17-8668-4543-A0F0-5B1BF26BE1FD}" type="presParOf" srcId="{B4818027-6095-41E3-BC1A-3EB394D176C0}" destId="{64C1E9BC-AFA1-4802-92DE-150EE6A54102}" srcOrd="0" destOrd="0" presId="urn:microsoft.com/office/officeart/2008/layout/VerticalCurvedList"/>
    <dgm:cxn modelId="{9834E63E-BA2E-4952-AB6C-947011774FDA}" type="presParOf" srcId="{64C1E9BC-AFA1-4802-92DE-150EE6A54102}" destId="{AA416A77-3B5C-4622-A6F8-385407D54F28}" srcOrd="0" destOrd="0" presId="urn:microsoft.com/office/officeart/2008/layout/VerticalCurvedList"/>
    <dgm:cxn modelId="{AD7341BF-07FB-4496-96FA-BA337F8239A5}" type="presParOf" srcId="{64C1E9BC-AFA1-4802-92DE-150EE6A54102}" destId="{54F94166-5122-4A12-BCE9-D17A0BD9E222}" srcOrd="1" destOrd="0" presId="urn:microsoft.com/office/officeart/2008/layout/VerticalCurvedList"/>
    <dgm:cxn modelId="{4492F1FB-B01B-4C6D-BF4C-07E107F7DBF5}" type="presParOf" srcId="{64C1E9BC-AFA1-4802-92DE-150EE6A54102}" destId="{EEC8DBD3-0981-4874-A974-0071662AAE66}" srcOrd="2" destOrd="0" presId="urn:microsoft.com/office/officeart/2008/layout/VerticalCurvedList"/>
    <dgm:cxn modelId="{13CB951E-9E7D-4143-A584-7C04CEC3F45E}" type="presParOf" srcId="{64C1E9BC-AFA1-4802-92DE-150EE6A54102}" destId="{0955C30D-6F44-4D8A-9BC2-7DDD587BC53B}" srcOrd="3" destOrd="0" presId="urn:microsoft.com/office/officeart/2008/layout/VerticalCurvedList"/>
    <dgm:cxn modelId="{3D304D9A-A154-4E78-8D59-E57A6137EB63}" type="presParOf" srcId="{B4818027-6095-41E3-BC1A-3EB394D176C0}" destId="{42A7932E-0B16-48A2-AD6A-6D9090AD1D72}" srcOrd="1" destOrd="0" presId="urn:microsoft.com/office/officeart/2008/layout/VerticalCurvedList"/>
    <dgm:cxn modelId="{2CF75BE0-BE96-4785-AE06-BFF167B37248}" type="presParOf" srcId="{B4818027-6095-41E3-BC1A-3EB394D176C0}" destId="{C8E73D61-D6C5-46AB-BF76-766A22A07B15}" srcOrd="2" destOrd="0" presId="urn:microsoft.com/office/officeart/2008/layout/VerticalCurvedList"/>
    <dgm:cxn modelId="{0B1BF7DB-02A3-41BA-92D1-11F9CCBB0796}" type="presParOf" srcId="{C8E73D61-D6C5-46AB-BF76-766A22A07B15}" destId="{E6F71A55-A460-4921-9FCB-4C5C580308C8}" srcOrd="0" destOrd="0" presId="urn:microsoft.com/office/officeart/2008/layout/VerticalCurvedList"/>
    <dgm:cxn modelId="{BD3E522E-1B14-442C-95D0-58F51684E5C6}" type="presParOf" srcId="{B4818027-6095-41E3-BC1A-3EB394D176C0}" destId="{848C22BE-CF3C-4B2B-B5F0-339DC06C519D}" srcOrd="3" destOrd="0" presId="urn:microsoft.com/office/officeart/2008/layout/VerticalCurvedList"/>
    <dgm:cxn modelId="{D705539A-34BC-44C2-8C03-6D0A8405D6F5}" type="presParOf" srcId="{B4818027-6095-41E3-BC1A-3EB394D176C0}" destId="{AC4873EA-457F-43D2-A9BF-068811916FDF}" srcOrd="4" destOrd="0" presId="urn:microsoft.com/office/officeart/2008/layout/VerticalCurvedList"/>
    <dgm:cxn modelId="{D93726F8-1FF3-4016-8733-99AA599A8EAF}" type="presParOf" srcId="{AC4873EA-457F-43D2-A9BF-068811916FDF}" destId="{4AEF3D4F-3FA1-4C6A-B20E-9ED558F9A38E}" srcOrd="0" destOrd="0" presId="urn:microsoft.com/office/officeart/2008/layout/VerticalCurvedList"/>
    <dgm:cxn modelId="{85810F6B-97BF-4CA3-AD5E-345D8AED7EC1}" type="presParOf" srcId="{B4818027-6095-41E3-BC1A-3EB394D176C0}" destId="{A97E9F4E-AFF2-4573-85D3-223CEC9E9BE7}" srcOrd="5" destOrd="0" presId="urn:microsoft.com/office/officeart/2008/layout/VerticalCurvedList"/>
    <dgm:cxn modelId="{BFD805BF-3D76-499D-B1B7-EC2D21D359B6}" type="presParOf" srcId="{B4818027-6095-41E3-BC1A-3EB394D176C0}" destId="{AF7A59FE-CBCF-4445-9D0E-31C0B7520E51}" srcOrd="6" destOrd="0" presId="urn:microsoft.com/office/officeart/2008/layout/VerticalCurvedList"/>
    <dgm:cxn modelId="{D7D98E6A-0AF2-49D6-AAD9-F6D3D49AA4A8}" type="presParOf" srcId="{AF7A59FE-CBCF-4445-9D0E-31C0B7520E51}" destId="{3A8915A2-82ED-4917-8AB6-E7649A1FF4FA}" srcOrd="0" destOrd="0" presId="urn:microsoft.com/office/officeart/2008/layout/VerticalCurvedList"/>
    <dgm:cxn modelId="{1D7344F7-5E6F-4F05-9906-AF65FCE5FC2C}" type="presParOf" srcId="{B4818027-6095-41E3-BC1A-3EB394D176C0}" destId="{DE79ECA7-3E86-4D6A-B294-4F929241D0FF}" srcOrd="7" destOrd="0" presId="urn:microsoft.com/office/officeart/2008/layout/VerticalCurvedList"/>
    <dgm:cxn modelId="{7615C962-8A42-4BC1-89E5-847165EE95E8}" type="presParOf" srcId="{B4818027-6095-41E3-BC1A-3EB394D176C0}" destId="{C62D62F8-7E61-40B3-B6EA-567B0E6D3F41}" srcOrd="8" destOrd="0" presId="urn:microsoft.com/office/officeart/2008/layout/VerticalCurvedList"/>
    <dgm:cxn modelId="{1983B02F-482F-4B6D-AE63-809DB27AF9E8}" type="presParOf" srcId="{C62D62F8-7E61-40B3-B6EA-567B0E6D3F41}" destId="{26E9A423-2C80-4080-88B8-278A371622D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7601DC-64FA-4E33-8AEE-9A7E5A50BC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C477A6F-951C-4162-B106-22779516A028}">
      <dgm:prSet phldrT="[Text]" custT="1"/>
      <dgm:spPr>
        <a:solidFill>
          <a:srgbClr val="005EB8"/>
        </a:solidFill>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Acting rapidly in an unforeseen emergency that is not attributable to the relevant authority; local, regional or national crisis. For example, to deal with a pandemic.</a:t>
          </a:r>
          <a:endParaRPr lang="en-GB" sz="1800"/>
        </a:p>
      </dgm:t>
    </dgm:pt>
    <dgm:pt modelId="{93CF4832-E132-42DA-A507-E63080759934}" type="parTrans" cxnId="{FBCBE665-CB75-46CE-BF41-9E431268F107}">
      <dgm:prSet/>
      <dgm:spPr/>
      <dgm:t>
        <a:bodyPr/>
        <a:lstStyle/>
        <a:p>
          <a:endParaRPr lang="en-GB"/>
        </a:p>
      </dgm:t>
    </dgm:pt>
    <dgm:pt modelId="{45D512D2-ED56-4DF9-93C9-FD5119B610F2}" type="sibTrans" cxnId="{FBCBE665-CB75-46CE-BF41-9E431268F107}">
      <dgm:prSet/>
      <dgm:spPr>
        <a:ln>
          <a:solidFill>
            <a:srgbClr val="005EB8"/>
          </a:solidFill>
        </a:ln>
      </dgm:spPr>
      <dgm:t>
        <a:bodyPr/>
        <a:lstStyle/>
        <a:p>
          <a:endParaRPr lang="en-GB"/>
        </a:p>
      </dgm:t>
    </dgm:pt>
    <dgm:pt modelId="{3B1D6E80-8736-4216-9EA8-7920399854F5}">
      <dgm:prSet phldrT="[Text]" custT="1"/>
      <dgm:spPr>
        <a:solidFill>
          <a:srgbClr val="005EB8"/>
        </a:solidFill>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Urgent quality and/or safety concerns that pose risks to patients or service users, and necessitate rapid changes (where it would not be feasible to undertake a provider selection process).</a:t>
          </a:r>
          <a:endParaRPr lang="en-GB" sz="1800"/>
        </a:p>
      </dgm:t>
    </dgm:pt>
    <dgm:pt modelId="{6AC8B8F5-B72A-41AC-A743-7B3F5D31358E}" type="parTrans" cxnId="{4AE193B9-2E6E-4CAD-87B8-4EF0490178B4}">
      <dgm:prSet/>
      <dgm:spPr/>
      <dgm:t>
        <a:bodyPr/>
        <a:lstStyle/>
        <a:p>
          <a:endParaRPr lang="en-GB"/>
        </a:p>
      </dgm:t>
    </dgm:pt>
    <dgm:pt modelId="{76D0EF79-4D3F-41F0-AD75-72C423743888}" type="sibTrans" cxnId="{4AE193B9-2E6E-4CAD-87B8-4EF0490178B4}">
      <dgm:prSet/>
      <dgm:spPr/>
      <dgm:t>
        <a:bodyPr/>
        <a:lstStyle/>
        <a:p>
          <a:endParaRPr lang="en-GB"/>
        </a:p>
      </dgm:t>
    </dgm:pt>
    <dgm:pt modelId="{92F52518-991E-4A6E-98FC-62BC28B3C764}">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existing provider is suddenly unable to operate and a new service provider needs to be identified. </a:t>
          </a:r>
        </a:p>
      </dgm:t>
    </dgm:pt>
    <dgm:pt modelId="{1DB2C698-7702-48A3-A6FF-C43282BD93BB}" type="parTrans" cxnId="{0D31CBA3-CDD5-4527-AE72-4312E4055BBF}">
      <dgm:prSet/>
      <dgm:spPr/>
      <dgm:t>
        <a:bodyPr/>
        <a:lstStyle/>
        <a:p>
          <a:endParaRPr lang="en-GB"/>
        </a:p>
      </dgm:t>
    </dgm:pt>
    <dgm:pt modelId="{25F60DA0-04B4-4175-B2BB-A1B869352406}" type="sibTrans" cxnId="{0D31CBA3-CDD5-4527-AE72-4312E4055BBF}">
      <dgm:prSet/>
      <dgm:spPr/>
      <dgm:t>
        <a:bodyPr/>
        <a:lstStyle/>
        <a:p>
          <a:endParaRPr lang="en-GB"/>
        </a:p>
      </dgm:t>
    </dgm:pt>
    <dgm:pt modelId="{C067F034-2FB8-46DB-B907-02B71F850085}" type="pres">
      <dgm:prSet presAssocID="{DA7601DC-64FA-4E33-8AEE-9A7E5A50BC0C}" presName="Name0" presStyleCnt="0">
        <dgm:presLayoutVars>
          <dgm:chMax val="7"/>
          <dgm:chPref val="7"/>
          <dgm:dir/>
        </dgm:presLayoutVars>
      </dgm:prSet>
      <dgm:spPr/>
    </dgm:pt>
    <dgm:pt modelId="{66AA32F9-63B8-45B6-A88E-5BF65AF8996D}" type="pres">
      <dgm:prSet presAssocID="{DA7601DC-64FA-4E33-8AEE-9A7E5A50BC0C}" presName="Name1" presStyleCnt="0"/>
      <dgm:spPr/>
    </dgm:pt>
    <dgm:pt modelId="{DBA8DE2E-0EDE-4659-9F9F-8F834C845554}" type="pres">
      <dgm:prSet presAssocID="{DA7601DC-64FA-4E33-8AEE-9A7E5A50BC0C}" presName="cycle" presStyleCnt="0"/>
      <dgm:spPr/>
    </dgm:pt>
    <dgm:pt modelId="{8D066231-4447-41A9-B86B-6C1D32C918E4}" type="pres">
      <dgm:prSet presAssocID="{DA7601DC-64FA-4E33-8AEE-9A7E5A50BC0C}" presName="srcNode" presStyleLbl="node1" presStyleIdx="0" presStyleCnt="3"/>
      <dgm:spPr/>
    </dgm:pt>
    <dgm:pt modelId="{66C50F45-2BEE-4987-980B-C6C49135E162}" type="pres">
      <dgm:prSet presAssocID="{DA7601DC-64FA-4E33-8AEE-9A7E5A50BC0C}" presName="conn" presStyleLbl="parChTrans1D2" presStyleIdx="0" presStyleCnt="1"/>
      <dgm:spPr/>
    </dgm:pt>
    <dgm:pt modelId="{D91493EF-CD9B-48A2-B7D2-ED881D9645DF}" type="pres">
      <dgm:prSet presAssocID="{DA7601DC-64FA-4E33-8AEE-9A7E5A50BC0C}" presName="extraNode" presStyleLbl="node1" presStyleIdx="0" presStyleCnt="3"/>
      <dgm:spPr/>
    </dgm:pt>
    <dgm:pt modelId="{533D4C7C-E79F-4386-A6F7-33E7D97F161A}" type="pres">
      <dgm:prSet presAssocID="{DA7601DC-64FA-4E33-8AEE-9A7E5A50BC0C}" presName="dstNode" presStyleLbl="node1" presStyleIdx="0" presStyleCnt="3"/>
      <dgm:spPr/>
    </dgm:pt>
    <dgm:pt modelId="{40267BFA-1D0E-454C-A663-A5737EBFC71D}" type="pres">
      <dgm:prSet presAssocID="{CC477A6F-951C-4162-B106-22779516A028}" presName="text_1" presStyleLbl="node1" presStyleIdx="0" presStyleCnt="3" custLinFactNeighborX="440" custLinFactNeighborY="2548">
        <dgm:presLayoutVars>
          <dgm:bulletEnabled val="1"/>
        </dgm:presLayoutVars>
      </dgm:prSet>
      <dgm:spPr/>
    </dgm:pt>
    <dgm:pt modelId="{1BBF39E7-10FE-48C7-B7E9-8F4D7B47064E}" type="pres">
      <dgm:prSet presAssocID="{CC477A6F-951C-4162-B106-22779516A028}" presName="accent_1" presStyleCnt="0"/>
      <dgm:spPr/>
    </dgm:pt>
    <dgm:pt modelId="{42EBECED-AA59-4568-8096-6D21D0CF6C88}" type="pres">
      <dgm:prSet presAssocID="{CC477A6F-951C-4162-B106-22779516A028}" presName="accentRepeatNode" presStyleLbl="solidFgAcc1" presStyleIdx="0" presStyleCnt="3"/>
      <dgm:spPr>
        <a:ln>
          <a:solidFill>
            <a:srgbClr val="005EB8"/>
          </a:solidFill>
        </a:ln>
      </dgm:spPr>
    </dgm:pt>
    <dgm:pt modelId="{5282EE4C-D0DE-4ABC-9D2B-BEEF2ADB3CD2}" type="pres">
      <dgm:prSet presAssocID="{3B1D6E80-8736-4216-9EA8-7920399854F5}" presName="text_2" presStyleLbl="node1" presStyleIdx="1" presStyleCnt="3" custLinFactNeighborX="-404">
        <dgm:presLayoutVars>
          <dgm:bulletEnabled val="1"/>
        </dgm:presLayoutVars>
      </dgm:prSet>
      <dgm:spPr/>
    </dgm:pt>
    <dgm:pt modelId="{90F3DDEF-E0F4-444D-9DA8-FC2F6EA75EB4}" type="pres">
      <dgm:prSet presAssocID="{3B1D6E80-8736-4216-9EA8-7920399854F5}" presName="accent_2" presStyleCnt="0"/>
      <dgm:spPr/>
    </dgm:pt>
    <dgm:pt modelId="{C2E6548E-A489-41EE-BB9F-7965218E1BC9}" type="pres">
      <dgm:prSet presAssocID="{3B1D6E80-8736-4216-9EA8-7920399854F5}" presName="accentRepeatNode" presStyleLbl="solidFgAcc1" presStyleIdx="1" presStyleCnt="3"/>
      <dgm:spPr>
        <a:ln>
          <a:solidFill>
            <a:srgbClr val="005EB8"/>
          </a:solidFill>
        </a:ln>
      </dgm:spPr>
    </dgm:pt>
    <dgm:pt modelId="{2B9D7111-5526-4CAB-BE49-82ED081A2D08}" type="pres">
      <dgm:prSet presAssocID="{92F52518-991E-4A6E-98FC-62BC28B3C764}" presName="text_3" presStyleLbl="node1" presStyleIdx="2" presStyleCnt="3" custLinFactNeighborY="2840">
        <dgm:presLayoutVars>
          <dgm:bulletEnabled val="1"/>
        </dgm:presLayoutVars>
      </dgm:prSet>
      <dgm:spPr/>
    </dgm:pt>
    <dgm:pt modelId="{D6F6BC32-764B-4246-9DE7-A3453E7E4FAF}" type="pres">
      <dgm:prSet presAssocID="{92F52518-991E-4A6E-98FC-62BC28B3C764}" presName="accent_3" presStyleCnt="0"/>
      <dgm:spPr/>
    </dgm:pt>
    <dgm:pt modelId="{39B24523-59D3-48F7-9E68-EDA84BCB7EF6}" type="pres">
      <dgm:prSet presAssocID="{92F52518-991E-4A6E-98FC-62BC28B3C764}" presName="accentRepeatNode" presStyleLbl="solidFgAcc1" presStyleIdx="2" presStyleCnt="3"/>
      <dgm:spPr>
        <a:ln>
          <a:solidFill>
            <a:srgbClr val="005EB8"/>
          </a:solidFill>
        </a:ln>
      </dgm:spPr>
    </dgm:pt>
  </dgm:ptLst>
  <dgm:cxnLst>
    <dgm:cxn modelId="{8037880D-A310-4F62-9BD1-2CA47429AE71}" type="presOf" srcId="{DA7601DC-64FA-4E33-8AEE-9A7E5A50BC0C}" destId="{C067F034-2FB8-46DB-B907-02B71F850085}" srcOrd="0" destOrd="0" presId="urn:microsoft.com/office/officeart/2008/layout/VerticalCurvedList"/>
    <dgm:cxn modelId="{FBCBE665-CB75-46CE-BF41-9E431268F107}" srcId="{DA7601DC-64FA-4E33-8AEE-9A7E5A50BC0C}" destId="{CC477A6F-951C-4162-B106-22779516A028}" srcOrd="0" destOrd="0" parTransId="{93CF4832-E132-42DA-A507-E63080759934}" sibTransId="{45D512D2-ED56-4DF9-93C9-FD5119B610F2}"/>
    <dgm:cxn modelId="{FB44406A-836F-4956-BAC3-3E5998AA8CFD}" type="presOf" srcId="{45D512D2-ED56-4DF9-93C9-FD5119B610F2}" destId="{66C50F45-2BEE-4987-980B-C6C49135E162}" srcOrd="0" destOrd="0" presId="urn:microsoft.com/office/officeart/2008/layout/VerticalCurvedList"/>
    <dgm:cxn modelId="{7AA4EC6D-95B2-4E64-AC7F-4095095F3013}" type="presOf" srcId="{92F52518-991E-4A6E-98FC-62BC28B3C764}" destId="{2B9D7111-5526-4CAB-BE49-82ED081A2D08}" srcOrd="0" destOrd="0" presId="urn:microsoft.com/office/officeart/2008/layout/VerticalCurvedList"/>
    <dgm:cxn modelId="{4E49328F-1B82-4C9E-B3F4-DF0AD8CF4749}" type="presOf" srcId="{CC477A6F-951C-4162-B106-22779516A028}" destId="{40267BFA-1D0E-454C-A663-A5737EBFC71D}" srcOrd="0" destOrd="0" presId="urn:microsoft.com/office/officeart/2008/layout/VerticalCurvedList"/>
    <dgm:cxn modelId="{0D31CBA3-CDD5-4527-AE72-4312E4055BBF}" srcId="{DA7601DC-64FA-4E33-8AEE-9A7E5A50BC0C}" destId="{92F52518-991E-4A6E-98FC-62BC28B3C764}" srcOrd="2" destOrd="0" parTransId="{1DB2C698-7702-48A3-A6FF-C43282BD93BB}" sibTransId="{25F60DA0-04B4-4175-B2BB-A1B869352406}"/>
    <dgm:cxn modelId="{CA08E8A6-8BFB-4882-B51F-5F0D86EF2CBA}" type="presOf" srcId="{3B1D6E80-8736-4216-9EA8-7920399854F5}" destId="{5282EE4C-D0DE-4ABC-9D2B-BEEF2ADB3CD2}" srcOrd="0" destOrd="0" presId="urn:microsoft.com/office/officeart/2008/layout/VerticalCurvedList"/>
    <dgm:cxn modelId="{4AE193B9-2E6E-4CAD-87B8-4EF0490178B4}" srcId="{DA7601DC-64FA-4E33-8AEE-9A7E5A50BC0C}" destId="{3B1D6E80-8736-4216-9EA8-7920399854F5}" srcOrd="1" destOrd="0" parTransId="{6AC8B8F5-B72A-41AC-A743-7B3F5D31358E}" sibTransId="{76D0EF79-4D3F-41F0-AD75-72C423743888}"/>
    <dgm:cxn modelId="{E24B764F-6DCF-4E34-8451-9F6F5A17E015}" type="presParOf" srcId="{C067F034-2FB8-46DB-B907-02B71F850085}" destId="{66AA32F9-63B8-45B6-A88E-5BF65AF8996D}" srcOrd="0" destOrd="0" presId="urn:microsoft.com/office/officeart/2008/layout/VerticalCurvedList"/>
    <dgm:cxn modelId="{08E0D913-0540-466B-B8DC-E74C7FD9C76D}" type="presParOf" srcId="{66AA32F9-63B8-45B6-A88E-5BF65AF8996D}" destId="{DBA8DE2E-0EDE-4659-9F9F-8F834C845554}" srcOrd="0" destOrd="0" presId="urn:microsoft.com/office/officeart/2008/layout/VerticalCurvedList"/>
    <dgm:cxn modelId="{C90A485B-C8CC-499D-9159-A0471657DD21}" type="presParOf" srcId="{DBA8DE2E-0EDE-4659-9F9F-8F834C845554}" destId="{8D066231-4447-41A9-B86B-6C1D32C918E4}" srcOrd="0" destOrd="0" presId="urn:microsoft.com/office/officeart/2008/layout/VerticalCurvedList"/>
    <dgm:cxn modelId="{C9139168-8CAF-4F60-BD68-A45DAC31FC4F}" type="presParOf" srcId="{DBA8DE2E-0EDE-4659-9F9F-8F834C845554}" destId="{66C50F45-2BEE-4987-980B-C6C49135E162}" srcOrd="1" destOrd="0" presId="urn:microsoft.com/office/officeart/2008/layout/VerticalCurvedList"/>
    <dgm:cxn modelId="{CF3175F7-467A-4ACB-A47D-C53BA8B0F6D8}" type="presParOf" srcId="{DBA8DE2E-0EDE-4659-9F9F-8F834C845554}" destId="{D91493EF-CD9B-48A2-B7D2-ED881D9645DF}" srcOrd="2" destOrd="0" presId="urn:microsoft.com/office/officeart/2008/layout/VerticalCurvedList"/>
    <dgm:cxn modelId="{6E54ECDE-45D3-4286-AC94-5F506C5700C0}" type="presParOf" srcId="{DBA8DE2E-0EDE-4659-9F9F-8F834C845554}" destId="{533D4C7C-E79F-4386-A6F7-33E7D97F161A}" srcOrd="3" destOrd="0" presId="urn:microsoft.com/office/officeart/2008/layout/VerticalCurvedList"/>
    <dgm:cxn modelId="{AB4C6B8E-EB32-421C-B898-5F3329154FF3}" type="presParOf" srcId="{66AA32F9-63B8-45B6-A88E-5BF65AF8996D}" destId="{40267BFA-1D0E-454C-A663-A5737EBFC71D}" srcOrd="1" destOrd="0" presId="urn:microsoft.com/office/officeart/2008/layout/VerticalCurvedList"/>
    <dgm:cxn modelId="{906AB8B4-E0DF-4736-B2AB-5FC48C74BAB5}" type="presParOf" srcId="{66AA32F9-63B8-45B6-A88E-5BF65AF8996D}" destId="{1BBF39E7-10FE-48C7-B7E9-8F4D7B47064E}" srcOrd="2" destOrd="0" presId="urn:microsoft.com/office/officeart/2008/layout/VerticalCurvedList"/>
    <dgm:cxn modelId="{FDFCE204-D39F-481F-9D4E-49F3B698F33E}" type="presParOf" srcId="{1BBF39E7-10FE-48C7-B7E9-8F4D7B47064E}" destId="{42EBECED-AA59-4568-8096-6D21D0CF6C88}" srcOrd="0" destOrd="0" presId="urn:microsoft.com/office/officeart/2008/layout/VerticalCurvedList"/>
    <dgm:cxn modelId="{3C011ABB-9514-4040-B9E8-B171EC352580}" type="presParOf" srcId="{66AA32F9-63B8-45B6-A88E-5BF65AF8996D}" destId="{5282EE4C-D0DE-4ABC-9D2B-BEEF2ADB3CD2}" srcOrd="3" destOrd="0" presId="urn:microsoft.com/office/officeart/2008/layout/VerticalCurvedList"/>
    <dgm:cxn modelId="{7CA83ADB-55AB-409B-8D02-2DEED742A8AF}" type="presParOf" srcId="{66AA32F9-63B8-45B6-A88E-5BF65AF8996D}" destId="{90F3DDEF-E0F4-444D-9DA8-FC2F6EA75EB4}" srcOrd="4" destOrd="0" presId="urn:microsoft.com/office/officeart/2008/layout/VerticalCurvedList"/>
    <dgm:cxn modelId="{FB85A7A9-34DF-4E65-B306-5A6FE804F6FF}" type="presParOf" srcId="{90F3DDEF-E0F4-444D-9DA8-FC2F6EA75EB4}" destId="{C2E6548E-A489-41EE-BB9F-7965218E1BC9}" srcOrd="0" destOrd="0" presId="urn:microsoft.com/office/officeart/2008/layout/VerticalCurvedList"/>
    <dgm:cxn modelId="{8AE96BAA-412E-4352-ADE9-8B9B129D0997}" type="presParOf" srcId="{66AA32F9-63B8-45B6-A88E-5BF65AF8996D}" destId="{2B9D7111-5526-4CAB-BE49-82ED081A2D08}" srcOrd="5" destOrd="0" presId="urn:microsoft.com/office/officeart/2008/layout/VerticalCurvedList"/>
    <dgm:cxn modelId="{B4AC1CA2-58E9-4ABB-B8AF-E29641D7CD6F}" type="presParOf" srcId="{66AA32F9-63B8-45B6-A88E-5BF65AF8996D}" destId="{D6F6BC32-764B-4246-9DE7-A3453E7E4FAF}" srcOrd="6" destOrd="0" presId="urn:microsoft.com/office/officeart/2008/layout/VerticalCurvedList"/>
    <dgm:cxn modelId="{0BED9FD5-8D2C-48E5-907B-E7E7085B8A07}" type="presParOf" srcId="{D6F6BC32-764B-4246-9DE7-A3453E7E4FAF}" destId="{39B24523-59D3-48F7-9E68-EDA84BCB7EF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7601DC-64FA-4E33-8AEE-9A7E5A50BC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C477A6F-951C-4162-B106-22779516A028}">
      <dgm:prSet phldrT="[Text]" custT="1"/>
      <dgm:spPr>
        <a:solidFill>
          <a:srgbClr val="005EB8"/>
        </a:solidFill>
      </dgm:spPr>
      <dgm:t>
        <a:bodyPr/>
        <a:lstStyle/>
        <a:p>
          <a:pPr>
            <a:buClr>
              <a:srgbClr val="005EB8"/>
            </a:buClr>
            <a:buFont typeface="Arial" panose="020B0604020202020204" pitchFamily="34" charset="0"/>
            <a:buChar char="•"/>
          </a:pPr>
          <a:r>
            <a:rPr lang="en-GB" sz="1800" b="0" i="0">
              <a:solidFill>
                <a:schemeClr val="bg1"/>
              </a:solidFill>
              <a:effectLst/>
              <a:latin typeface="Arial" panose="020B0604020202020204" pitchFamily="34" charset="0"/>
            </a:rPr>
            <a:t>a contract notice has been submitted to the UK e-notification service for publication in accordance with Regulation 51(1) of the Public Contracts Regulations 2015 </a:t>
          </a:r>
          <a:endParaRPr lang="en-GB" sz="1800">
            <a:solidFill>
              <a:schemeClr val="bg1"/>
            </a:solidFill>
          </a:endParaRPr>
        </a:p>
      </dgm:t>
    </dgm:pt>
    <dgm:pt modelId="{93CF4832-E132-42DA-A507-E63080759934}" type="parTrans" cxnId="{FBCBE665-CB75-46CE-BF41-9E431268F107}">
      <dgm:prSet/>
      <dgm:spPr/>
      <dgm:t>
        <a:bodyPr/>
        <a:lstStyle/>
        <a:p>
          <a:endParaRPr lang="en-GB"/>
        </a:p>
      </dgm:t>
    </dgm:pt>
    <dgm:pt modelId="{45D512D2-ED56-4DF9-93C9-FD5119B610F2}" type="sibTrans" cxnId="{FBCBE665-CB75-46CE-BF41-9E431268F107}">
      <dgm:prSet/>
      <dgm:spPr>
        <a:ln>
          <a:solidFill>
            <a:srgbClr val="005EB8"/>
          </a:solidFill>
        </a:ln>
      </dgm:spPr>
      <dgm:t>
        <a:bodyPr/>
        <a:lstStyle/>
        <a:p>
          <a:endParaRPr lang="en-GB"/>
        </a:p>
      </dgm:t>
    </dgm:pt>
    <dgm:pt modelId="{3B1D6E80-8736-4216-9EA8-7920399854F5}">
      <dgm:prSet phldrT="[Text]" custT="1"/>
      <dgm:spPr>
        <a:solidFill>
          <a:srgbClr val="005EB8"/>
        </a:solidFill>
      </dgm:spPr>
      <dgm:t>
        <a:bodyPr/>
        <a:lstStyle/>
        <a:p>
          <a:pPr>
            <a:buClr>
              <a:srgbClr val="005EB8"/>
            </a:buClr>
            <a:buFont typeface="Arial" panose="020B0604020202020204" pitchFamily="34" charset="0"/>
            <a:buChar char="•"/>
          </a:pPr>
          <a:r>
            <a:rPr lang="en-GB" sz="1800" b="0" i="0">
              <a:solidFill>
                <a:schemeClr val="bg1"/>
              </a:solidFill>
              <a:effectLst/>
              <a:latin typeface="Arial" panose="020B0604020202020204" pitchFamily="34" charset="0"/>
            </a:rPr>
            <a:t>the relevant authority has contacted any provider to </a:t>
          </a:r>
          <a:r>
            <a:rPr lang="en-GB" b="0" i="0">
              <a:solidFill>
                <a:schemeClr val="bg1"/>
              </a:solidFill>
              <a:effectLst/>
              <a:latin typeface="Arial" panose="020B0604020202020204" pitchFamily="34" charset="0"/>
            </a:rPr>
            <a:t>seek expressions of interest or offers in respect of a proposed contract</a:t>
          </a:r>
          <a:endParaRPr lang="en-GB" sz="1800">
            <a:solidFill>
              <a:schemeClr val="bg1"/>
            </a:solidFill>
          </a:endParaRPr>
        </a:p>
      </dgm:t>
    </dgm:pt>
    <dgm:pt modelId="{6AC8B8F5-B72A-41AC-A743-7B3F5D31358E}" type="parTrans" cxnId="{4AE193B9-2E6E-4CAD-87B8-4EF0490178B4}">
      <dgm:prSet/>
      <dgm:spPr/>
      <dgm:t>
        <a:bodyPr/>
        <a:lstStyle/>
        <a:p>
          <a:endParaRPr lang="en-GB"/>
        </a:p>
      </dgm:t>
    </dgm:pt>
    <dgm:pt modelId="{76D0EF79-4D3F-41F0-AD75-72C423743888}" type="sibTrans" cxnId="{4AE193B9-2E6E-4CAD-87B8-4EF0490178B4}">
      <dgm:prSet/>
      <dgm:spPr/>
      <dgm:t>
        <a:bodyPr/>
        <a:lstStyle/>
        <a:p>
          <a:endParaRPr lang="en-GB"/>
        </a:p>
      </dgm:t>
    </dgm:pt>
    <dgm:pt modelId="{92F52518-991E-4A6E-98FC-62BC28B3C764}">
      <dgm:prSet phldrT="[Text]" custT="1"/>
      <dgm:spPr>
        <a:solidFill>
          <a:srgbClr val="005EB8"/>
        </a:solidFill>
      </dgm:spPr>
      <dgm:t>
        <a:bodyPr/>
        <a:lstStyle/>
        <a:p>
          <a:r>
            <a:rPr lang="en-GB" sz="1800" b="0" i="0" dirty="0">
              <a:solidFill>
                <a:schemeClr val="bg1"/>
              </a:solidFill>
              <a:effectLst/>
              <a:latin typeface="Arial" panose="020B0604020202020204" pitchFamily="34" charset="0"/>
            </a:rPr>
            <a:t>the relevant authority has contacted any provider </a:t>
          </a:r>
          <a:r>
            <a:rPr lang="en-GB" b="0" i="0" dirty="0">
              <a:solidFill>
                <a:schemeClr val="bg1"/>
              </a:solidFill>
              <a:effectLst/>
              <a:latin typeface="Arial" panose="020B0604020202020204" pitchFamily="34" charset="0"/>
            </a:rPr>
            <a:t>to respond to an unsolicited expression of interest or offer received from that provider in relation to a proposed contract. </a:t>
          </a:r>
          <a:endParaRPr lang="en-GB" sz="1800" dirty="0">
            <a:solidFill>
              <a:schemeClr val="bg1"/>
            </a:solidFill>
            <a:latin typeface="Arial" panose="020B0604020202020204" pitchFamily="34" charset="0"/>
            <a:cs typeface="Arial" panose="020B0604020202020204" pitchFamily="34" charset="0"/>
          </a:endParaRPr>
        </a:p>
      </dgm:t>
    </dgm:pt>
    <dgm:pt modelId="{1DB2C698-7702-48A3-A6FF-C43282BD93BB}" type="parTrans" cxnId="{0D31CBA3-CDD5-4527-AE72-4312E4055BBF}">
      <dgm:prSet/>
      <dgm:spPr/>
      <dgm:t>
        <a:bodyPr/>
        <a:lstStyle/>
        <a:p>
          <a:endParaRPr lang="en-GB"/>
        </a:p>
      </dgm:t>
    </dgm:pt>
    <dgm:pt modelId="{25F60DA0-04B4-4175-B2BB-A1B869352406}" type="sibTrans" cxnId="{0D31CBA3-CDD5-4527-AE72-4312E4055BBF}">
      <dgm:prSet/>
      <dgm:spPr/>
      <dgm:t>
        <a:bodyPr/>
        <a:lstStyle/>
        <a:p>
          <a:endParaRPr lang="en-GB"/>
        </a:p>
      </dgm:t>
    </dgm:pt>
    <dgm:pt modelId="{C067F034-2FB8-46DB-B907-02B71F850085}" type="pres">
      <dgm:prSet presAssocID="{DA7601DC-64FA-4E33-8AEE-9A7E5A50BC0C}" presName="Name0" presStyleCnt="0">
        <dgm:presLayoutVars>
          <dgm:chMax val="7"/>
          <dgm:chPref val="7"/>
          <dgm:dir/>
        </dgm:presLayoutVars>
      </dgm:prSet>
      <dgm:spPr/>
    </dgm:pt>
    <dgm:pt modelId="{66AA32F9-63B8-45B6-A88E-5BF65AF8996D}" type="pres">
      <dgm:prSet presAssocID="{DA7601DC-64FA-4E33-8AEE-9A7E5A50BC0C}" presName="Name1" presStyleCnt="0"/>
      <dgm:spPr/>
    </dgm:pt>
    <dgm:pt modelId="{DBA8DE2E-0EDE-4659-9F9F-8F834C845554}" type="pres">
      <dgm:prSet presAssocID="{DA7601DC-64FA-4E33-8AEE-9A7E5A50BC0C}" presName="cycle" presStyleCnt="0"/>
      <dgm:spPr/>
    </dgm:pt>
    <dgm:pt modelId="{8D066231-4447-41A9-B86B-6C1D32C918E4}" type="pres">
      <dgm:prSet presAssocID="{DA7601DC-64FA-4E33-8AEE-9A7E5A50BC0C}" presName="srcNode" presStyleLbl="node1" presStyleIdx="0" presStyleCnt="3"/>
      <dgm:spPr/>
    </dgm:pt>
    <dgm:pt modelId="{66C50F45-2BEE-4987-980B-C6C49135E162}" type="pres">
      <dgm:prSet presAssocID="{DA7601DC-64FA-4E33-8AEE-9A7E5A50BC0C}" presName="conn" presStyleLbl="parChTrans1D2" presStyleIdx="0" presStyleCnt="1"/>
      <dgm:spPr/>
    </dgm:pt>
    <dgm:pt modelId="{D91493EF-CD9B-48A2-B7D2-ED881D9645DF}" type="pres">
      <dgm:prSet presAssocID="{DA7601DC-64FA-4E33-8AEE-9A7E5A50BC0C}" presName="extraNode" presStyleLbl="node1" presStyleIdx="0" presStyleCnt="3"/>
      <dgm:spPr/>
    </dgm:pt>
    <dgm:pt modelId="{533D4C7C-E79F-4386-A6F7-33E7D97F161A}" type="pres">
      <dgm:prSet presAssocID="{DA7601DC-64FA-4E33-8AEE-9A7E5A50BC0C}" presName="dstNode" presStyleLbl="node1" presStyleIdx="0" presStyleCnt="3"/>
      <dgm:spPr/>
    </dgm:pt>
    <dgm:pt modelId="{40267BFA-1D0E-454C-A663-A5737EBFC71D}" type="pres">
      <dgm:prSet presAssocID="{CC477A6F-951C-4162-B106-22779516A028}" presName="text_1" presStyleLbl="node1" presStyleIdx="0" presStyleCnt="3" custLinFactNeighborX="440" custLinFactNeighborY="2548">
        <dgm:presLayoutVars>
          <dgm:bulletEnabled val="1"/>
        </dgm:presLayoutVars>
      </dgm:prSet>
      <dgm:spPr/>
    </dgm:pt>
    <dgm:pt modelId="{1BBF39E7-10FE-48C7-B7E9-8F4D7B47064E}" type="pres">
      <dgm:prSet presAssocID="{CC477A6F-951C-4162-B106-22779516A028}" presName="accent_1" presStyleCnt="0"/>
      <dgm:spPr/>
    </dgm:pt>
    <dgm:pt modelId="{42EBECED-AA59-4568-8096-6D21D0CF6C88}" type="pres">
      <dgm:prSet presAssocID="{CC477A6F-951C-4162-B106-22779516A028}" presName="accentRepeatNode" presStyleLbl="solidFgAcc1" presStyleIdx="0" presStyleCnt="3"/>
      <dgm:spPr>
        <a:ln>
          <a:solidFill>
            <a:srgbClr val="005EB8"/>
          </a:solidFill>
        </a:ln>
      </dgm:spPr>
    </dgm:pt>
    <dgm:pt modelId="{5282EE4C-D0DE-4ABC-9D2B-BEEF2ADB3CD2}" type="pres">
      <dgm:prSet presAssocID="{3B1D6E80-8736-4216-9EA8-7920399854F5}" presName="text_2" presStyleLbl="node1" presStyleIdx="1" presStyleCnt="3" custLinFactNeighborX="-404">
        <dgm:presLayoutVars>
          <dgm:bulletEnabled val="1"/>
        </dgm:presLayoutVars>
      </dgm:prSet>
      <dgm:spPr/>
    </dgm:pt>
    <dgm:pt modelId="{90F3DDEF-E0F4-444D-9DA8-FC2F6EA75EB4}" type="pres">
      <dgm:prSet presAssocID="{3B1D6E80-8736-4216-9EA8-7920399854F5}" presName="accent_2" presStyleCnt="0"/>
      <dgm:spPr/>
    </dgm:pt>
    <dgm:pt modelId="{C2E6548E-A489-41EE-BB9F-7965218E1BC9}" type="pres">
      <dgm:prSet presAssocID="{3B1D6E80-8736-4216-9EA8-7920399854F5}" presName="accentRepeatNode" presStyleLbl="solidFgAcc1" presStyleIdx="1" presStyleCnt="3"/>
      <dgm:spPr>
        <a:ln>
          <a:solidFill>
            <a:srgbClr val="005EB8"/>
          </a:solidFill>
        </a:ln>
      </dgm:spPr>
    </dgm:pt>
    <dgm:pt modelId="{8AA86604-648A-42B3-98DA-4ED2DB312EE5}" type="pres">
      <dgm:prSet presAssocID="{92F52518-991E-4A6E-98FC-62BC28B3C764}" presName="text_3" presStyleLbl="node1" presStyleIdx="2" presStyleCnt="3">
        <dgm:presLayoutVars>
          <dgm:bulletEnabled val="1"/>
        </dgm:presLayoutVars>
      </dgm:prSet>
      <dgm:spPr/>
    </dgm:pt>
    <dgm:pt modelId="{B6D3E1D7-8C7B-44E4-8C76-54D83B52728B}" type="pres">
      <dgm:prSet presAssocID="{92F52518-991E-4A6E-98FC-62BC28B3C764}" presName="accent_3" presStyleCnt="0"/>
      <dgm:spPr/>
    </dgm:pt>
    <dgm:pt modelId="{39B24523-59D3-48F7-9E68-EDA84BCB7EF6}" type="pres">
      <dgm:prSet presAssocID="{92F52518-991E-4A6E-98FC-62BC28B3C764}" presName="accentRepeatNode" presStyleLbl="solidFgAcc1" presStyleIdx="2" presStyleCnt="3"/>
      <dgm:spPr>
        <a:ln>
          <a:solidFill>
            <a:srgbClr val="005EB8"/>
          </a:solidFill>
        </a:ln>
      </dgm:spPr>
    </dgm:pt>
  </dgm:ptLst>
  <dgm:cxnLst>
    <dgm:cxn modelId="{8037880D-A310-4F62-9BD1-2CA47429AE71}" type="presOf" srcId="{DA7601DC-64FA-4E33-8AEE-9A7E5A50BC0C}" destId="{C067F034-2FB8-46DB-B907-02B71F850085}" srcOrd="0" destOrd="0" presId="urn:microsoft.com/office/officeart/2008/layout/VerticalCurvedList"/>
    <dgm:cxn modelId="{FBCBE665-CB75-46CE-BF41-9E431268F107}" srcId="{DA7601DC-64FA-4E33-8AEE-9A7E5A50BC0C}" destId="{CC477A6F-951C-4162-B106-22779516A028}" srcOrd="0" destOrd="0" parTransId="{93CF4832-E132-42DA-A507-E63080759934}" sibTransId="{45D512D2-ED56-4DF9-93C9-FD5119B610F2}"/>
    <dgm:cxn modelId="{FB44406A-836F-4956-BAC3-3E5998AA8CFD}" type="presOf" srcId="{45D512D2-ED56-4DF9-93C9-FD5119B610F2}" destId="{66C50F45-2BEE-4987-980B-C6C49135E162}" srcOrd="0" destOrd="0" presId="urn:microsoft.com/office/officeart/2008/layout/VerticalCurvedList"/>
    <dgm:cxn modelId="{4E49328F-1B82-4C9E-B3F4-DF0AD8CF4749}" type="presOf" srcId="{CC477A6F-951C-4162-B106-22779516A028}" destId="{40267BFA-1D0E-454C-A663-A5737EBFC71D}" srcOrd="0" destOrd="0" presId="urn:microsoft.com/office/officeart/2008/layout/VerticalCurvedList"/>
    <dgm:cxn modelId="{0D31CBA3-CDD5-4527-AE72-4312E4055BBF}" srcId="{DA7601DC-64FA-4E33-8AEE-9A7E5A50BC0C}" destId="{92F52518-991E-4A6E-98FC-62BC28B3C764}" srcOrd="2" destOrd="0" parTransId="{1DB2C698-7702-48A3-A6FF-C43282BD93BB}" sibTransId="{25F60DA0-04B4-4175-B2BB-A1B869352406}"/>
    <dgm:cxn modelId="{CA08E8A6-8BFB-4882-B51F-5F0D86EF2CBA}" type="presOf" srcId="{3B1D6E80-8736-4216-9EA8-7920399854F5}" destId="{5282EE4C-D0DE-4ABC-9D2B-BEEF2ADB3CD2}" srcOrd="0" destOrd="0" presId="urn:microsoft.com/office/officeart/2008/layout/VerticalCurvedList"/>
    <dgm:cxn modelId="{4AE193B9-2E6E-4CAD-87B8-4EF0490178B4}" srcId="{DA7601DC-64FA-4E33-8AEE-9A7E5A50BC0C}" destId="{3B1D6E80-8736-4216-9EA8-7920399854F5}" srcOrd="1" destOrd="0" parTransId="{6AC8B8F5-B72A-41AC-A743-7B3F5D31358E}" sibTransId="{76D0EF79-4D3F-41F0-AD75-72C423743888}"/>
    <dgm:cxn modelId="{90ECADD3-B5A4-487D-A3D7-BDBA38AE88A7}" type="presOf" srcId="{92F52518-991E-4A6E-98FC-62BC28B3C764}" destId="{8AA86604-648A-42B3-98DA-4ED2DB312EE5}" srcOrd="0" destOrd="0" presId="urn:microsoft.com/office/officeart/2008/layout/VerticalCurvedList"/>
    <dgm:cxn modelId="{E24B764F-6DCF-4E34-8451-9F6F5A17E015}" type="presParOf" srcId="{C067F034-2FB8-46DB-B907-02B71F850085}" destId="{66AA32F9-63B8-45B6-A88E-5BF65AF8996D}" srcOrd="0" destOrd="0" presId="urn:microsoft.com/office/officeart/2008/layout/VerticalCurvedList"/>
    <dgm:cxn modelId="{08E0D913-0540-466B-B8DC-E74C7FD9C76D}" type="presParOf" srcId="{66AA32F9-63B8-45B6-A88E-5BF65AF8996D}" destId="{DBA8DE2E-0EDE-4659-9F9F-8F834C845554}" srcOrd="0" destOrd="0" presId="urn:microsoft.com/office/officeart/2008/layout/VerticalCurvedList"/>
    <dgm:cxn modelId="{C90A485B-C8CC-499D-9159-A0471657DD21}" type="presParOf" srcId="{DBA8DE2E-0EDE-4659-9F9F-8F834C845554}" destId="{8D066231-4447-41A9-B86B-6C1D32C918E4}" srcOrd="0" destOrd="0" presId="urn:microsoft.com/office/officeart/2008/layout/VerticalCurvedList"/>
    <dgm:cxn modelId="{C9139168-8CAF-4F60-BD68-A45DAC31FC4F}" type="presParOf" srcId="{DBA8DE2E-0EDE-4659-9F9F-8F834C845554}" destId="{66C50F45-2BEE-4987-980B-C6C49135E162}" srcOrd="1" destOrd="0" presId="urn:microsoft.com/office/officeart/2008/layout/VerticalCurvedList"/>
    <dgm:cxn modelId="{CF3175F7-467A-4ACB-A47D-C53BA8B0F6D8}" type="presParOf" srcId="{DBA8DE2E-0EDE-4659-9F9F-8F834C845554}" destId="{D91493EF-CD9B-48A2-B7D2-ED881D9645DF}" srcOrd="2" destOrd="0" presId="urn:microsoft.com/office/officeart/2008/layout/VerticalCurvedList"/>
    <dgm:cxn modelId="{6E54ECDE-45D3-4286-AC94-5F506C5700C0}" type="presParOf" srcId="{DBA8DE2E-0EDE-4659-9F9F-8F834C845554}" destId="{533D4C7C-E79F-4386-A6F7-33E7D97F161A}" srcOrd="3" destOrd="0" presId="urn:microsoft.com/office/officeart/2008/layout/VerticalCurvedList"/>
    <dgm:cxn modelId="{AB4C6B8E-EB32-421C-B898-5F3329154FF3}" type="presParOf" srcId="{66AA32F9-63B8-45B6-A88E-5BF65AF8996D}" destId="{40267BFA-1D0E-454C-A663-A5737EBFC71D}" srcOrd="1" destOrd="0" presId="urn:microsoft.com/office/officeart/2008/layout/VerticalCurvedList"/>
    <dgm:cxn modelId="{906AB8B4-E0DF-4736-B2AB-5FC48C74BAB5}" type="presParOf" srcId="{66AA32F9-63B8-45B6-A88E-5BF65AF8996D}" destId="{1BBF39E7-10FE-48C7-B7E9-8F4D7B47064E}" srcOrd="2" destOrd="0" presId="urn:microsoft.com/office/officeart/2008/layout/VerticalCurvedList"/>
    <dgm:cxn modelId="{FDFCE204-D39F-481F-9D4E-49F3B698F33E}" type="presParOf" srcId="{1BBF39E7-10FE-48C7-B7E9-8F4D7B47064E}" destId="{42EBECED-AA59-4568-8096-6D21D0CF6C88}" srcOrd="0" destOrd="0" presId="urn:microsoft.com/office/officeart/2008/layout/VerticalCurvedList"/>
    <dgm:cxn modelId="{3C011ABB-9514-4040-B9E8-B171EC352580}" type="presParOf" srcId="{66AA32F9-63B8-45B6-A88E-5BF65AF8996D}" destId="{5282EE4C-D0DE-4ABC-9D2B-BEEF2ADB3CD2}" srcOrd="3" destOrd="0" presId="urn:microsoft.com/office/officeart/2008/layout/VerticalCurvedList"/>
    <dgm:cxn modelId="{7CA83ADB-55AB-409B-8D02-2DEED742A8AF}" type="presParOf" srcId="{66AA32F9-63B8-45B6-A88E-5BF65AF8996D}" destId="{90F3DDEF-E0F4-444D-9DA8-FC2F6EA75EB4}" srcOrd="4" destOrd="0" presId="urn:microsoft.com/office/officeart/2008/layout/VerticalCurvedList"/>
    <dgm:cxn modelId="{FB85A7A9-34DF-4E65-B306-5A6FE804F6FF}" type="presParOf" srcId="{90F3DDEF-E0F4-444D-9DA8-FC2F6EA75EB4}" destId="{C2E6548E-A489-41EE-BB9F-7965218E1BC9}" srcOrd="0" destOrd="0" presId="urn:microsoft.com/office/officeart/2008/layout/VerticalCurvedList"/>
    <dgm:cxn modelId="{32ECB8AE-424E-40EC-BDE6-1347C452289B}" type="presParOf" srcId="{66AA32F9-63B8-45B6-A88E-5BF65AF8996D}" destId="{8AA86604-648A-42B3-98DA-4ED2DB312EE5}" srcOrd="5" destOrd="0" presId="urn:microsoft.com/office/officeart/2008/layout/VerticalCurvedList"/>
    <dgm:cxn modelId="{B2FF0615-8AEA-4DDA-9B91-FDE27567B8AC}" type="presParOf" srcId="{66AA32F9-63B8-45B6-A88E-5BF65AF8996D}" destId="{B6D3E1D7-8C7B-44E4-8C76-54D83B52728B}" srcOrd="6" destOrd="0" presId="urn:microsoft.com/office/officeart/2008/layout/VerticalCurvedList"/>
    <dgm:cxn modelId="{7C412172-5FF5-479F-A4AE-6DF04655D229}" type="presParOf" srcId="{B6D3E1D7-8C7B-44E4-8C76-54D83B52728B}" destId="{39B24523-59D3-48F7-9E68-EDA84BCB7EF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639E5-BC40-4717-B098-A868C87B07BC}">
      <dsp:nvSpPr>
        <dsp:cNvPr id="0" name=""/>
        <dsp:cNvSpPr/>
      </dsp:nvSpPr>
      <dsp:spPr>
        <a:xfrm>
          <a:off x="-4560933" y="-699460"/>
          <a:ext cx="5434159" cy="5434159"/>
        </a:xfrm>
        <a:prstGeom prst="blockArc">
          <a:avLst>
            <a:gd name="adj1" fmla="val 18900000"/>
            <a:gd name="adj2" fmla="val 2700000"/>
            <a:gd name="adj3" fmla="val 397"/>
          </a:avLst>
        </a:prstGeom>
        <a:solidFill>
          <a:srgbClr val="005EB8"/>
        </a:solidFill>
        <a:ln w="25400" cap="flat" cmpd="sng" algn="ctr">
          <a:solidFill>
            <a:srgbClr val="005EB8"/>
          </a:solidFill>
          <a:prstDash val="solid"/>
        </a:ln>
        <a:effectLst/>
      </dsp:spPr>
      <dsp:style>
        <a:lnRef idx="2">
          <a:scrgbClr r="0" g="0" b="0"/>
        </a:lnRef>
        <a:fillRef idx="0">
          <a:scrgbClr r="0" g="0" b="0"/>
        </a:fillRef>
        <a:effectRef idx="0">
          <a:scrgbClr r="0" g="0" b="0"/>
        </a:effectRef>
        <a:fontRef idx="minor"/>
      </dsp:style>
    </dsp:sp>
    <dsp:sp modelId="{8ADBF50A-1B63-4753-AD95-789A0747A670}">
      <dsp:nvSpPr>
        <dsp:cNvPr id="0" name=""/>
        <dsp:cNvSpPr/>
      </dsp:nvSpPr>
      <dsp:spPr>
        <a:xfrm>
          <a:off x="308786" y="137121"/>
          <a:ext cx="10890746" cy="459363"/>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relative importance of each of the key criteria and the rationale for their relative importance and how the basic selection criteria were assessed</a:t>
          </a:r>
        </a:p>
      </dsp:txBody>
      <dsp:txXfrm>
        <a:off x="308786" y="137121"/>
        <a:ext cx="10890746" cy="459363"/>
      </dsp:txXfrm>
    </dsp:sp>
    <dsp:sp modelId="{669D4329-4D53-4093-8731-491A2132C36F}">
      <dsp:nvSpPr>
        <dsp:cNvPr id="0" name=""/>
        <dsp:cNvSpPr/>
      </dsp:nvSpPr>
      <dsp:spPr>
        <a:xfrm>
          <a:off x="53870" y="137601"/>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198F43EE-9D71-4369-8903-725D5E642E0F}">
      <dsp:nvSpPr>
        <dsp:cNvPr id="0" name=""/>
        <dsp:cNvSpPr/>
      </dsp:nvSpPr>
      <dsp:spPr>
        <a:xfrm>
          <a:off x="615172" y="733848"/>
          <a:ext cx="10610074"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name and address of the provider </a:t>
          </a:r>
        </a:p>
      </dsp:txBody>
      <dsp:txXfrm>
        <a:off x="615172" y="733848"/>
        <a:ext cx="10610074" cy="366722"/>
      </dsp:txXfrm>
    </dsp:sp>
    <dsp:sp modelId="{FE68AE3C-98D6-4C68-A981-AE74A9B98451}">
      <dsp:nvSpPr>
        <dsp:cNvPr id="0" name=""/>
        <dsp:cNvSpPr/>
      </dsp:nvSpPr>
      <dsp:spPr>
        <a:xfrm>
          <a:off x="385970" y="688008"/>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67FEAB4D-76A1-4DEE-87AF-C2CBBBC402D7}">
      <dsp:nvSpPr>
        <dsp:cNvPr id="0" name=""/>
        <dsp:cNvSpPr/>
      </dsp:nvSpPr>
      <dsp:spPr>
        <a:xfrm>
          <a:off x="797161" y="1283851"/>
          <a:ext cx="10428085"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the decision-making process followed to select a provider</a:t>
          </a:r>
          <a:r>
            <a:rPr lang="en-US" sz="1800" kern="1200">
              <a:latin typeface="Arial" panose="020B0604020202020204" pitchFamily="34" charset="0"/>
              <a:cs typeface="Arial" panose="020B0604020202020204" pitchFamily="34" charset="0"/>
            </a:rPr>
            <a:t>​</a:t>
          </a:r>
          <a:endParaRPr lang="en-GB" sz="1800" kern="1200">
            <a:latin typeface="Arial" panose="020B0604020202020204" pitchFamily="34" charset="0"/>
            <a:cs typeface="Arial" panose="020B0604020202020204" pitchFamily="34" charset="0"/>
          </a:endParaRPr>
        </a:p>
      </dsp:txBody>
      <dsp:txXfrm>
        <a:off x="797161" y="1283851"/>
        <a:ext cx="10428085" cy="366722"/>
      </dsp:txXfrm>
    </dsp:sp>
    <dsp:sp modelId="{C4043A33-BA91-445E-A468-495D466E245E}">
      <dsp:nvSpPr>
        <dsp:cNvPr id="0" name=""/>
        <dsp:cNvSpPr/>
      </dsp:nvSpPr>
      <dsp:spPr>
        <a:xfrm>
          <a:off x="567959" y="1238011"/>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395F7F0B-6CCD-4DEE-A2B8-8186100BE61F}">
      <dsp:nvSpPr>
        <dsp:cNvPr id="0" name=""/>
        <dsp:cNvSpPr/>
      </dsp:nvSpPr>
      <dsp:spPr>
        <a:xfrm>
          <a:off x="855268" y="1834257"/>
          <a:ext cx="10369977"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rationale for the decision </a:t>
          </a:r>
        </a:p>
      </dsp:txBody>
      <dsp:txXfrm>
        <a:off x="855268" y="1834257"/>
        <a:ext cx="10369977" cy="366722"/>
      </dsp:txXfrm>
    </dsp:sp>
    <dsp:sp modelId="{8CDC718F-E204-44C8-8044-EA9392B893FF}">
      <dsp:nvSpPr>
        <dsp:cNvPr id="0" name=""/>
        <dsp:cNvSpPr/>
      </dsp:nvSpPr>
      <dsp:spPr>
        <a:xfrm>
          <a:off x="626067" y="1788417"/>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32233835-5E51-4B7B-A7CA-241741CEE8A4}">
      <dsp:nvSpPr>
        <dsp:cNvPr id="0" name=""/>
        <dsp:cNvSpPr/>
      </dsp:nvSpPr>
      <dsp:spPr>
        <a:xfrm>
          <a:off x="797161" y="2384664"/>
          <a:ext cx="10428085"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for mixed procurements, how the procurement meets the requirements for mixed procurement</a:t>
          </a:r>
        </a:p>
      </dsp:txBody>
      <dsp:txXfrm>
        <a:off x="797161" y="2384664"/>
        <a:ext cx="10428085" cy="366722"/>
      </dsp:txXfrm>
    </dsp:sp>
    <dsp:sp modelId="{12AA7B2D-6C3B-4F78-B26C-A0290B4E4465}">
      <dsp:nvSpPr>
        <dsp:cNvPr id="0" name=""/>
        <dsp:cNvSpPr/>
      </dsp:nvSpPr>
      <dsp:spPr>
        <a:xfrm>
          <a:off x="567959" y="2338823"/>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361EABFD-AC0D-4B4A-869D-ECE046A47FB8}">
      <dsp:nvSpPr>
        <dsp:cNvPr id="0" name=""/>
        <dsp:cNvSpPr/>
      </dsp:nvSpPr>
      <dsp:spPr>
        <a:xfrm>
          <a:off x="615172" y="2934667"/>
          <a:ext cx="10610074" cy="366722"/>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details of the individual/individuals making the decision </a:t>
          </a:r>
        </a:p>
      </dsp:txBody>
      <dsp:txXfrm>
        <a:off x="615172" y="2934667"/>
        <a:ext cx="10610074" cy="366722"/>
      </dsp:txXfrm>
    </dsp:sp>
    <dsp:sp modelId="{CAB08021-FAD3-4CE3-8672-035CB1A10C69}">
      <dsp:nvSpPr>
        <dsp:cNvPr id="0" name=""/>
        <dsp:cNvSpPr/>
      </dsp:nvSpPr>
      <dsp:spPr>
        <a:xfrm>
          <a:off x="385970" y="2888826"/>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CDBBF1DC-8B14-4B7B-B017-083815CC5D3B}">
      <dsp:nvSpPr>
        <dsp:cNvPr id="0" name=""/>
        <dsp:cNvSpPr/>
      </dsp:nvSpPr>
      <dsp:spPr>
        <a:xfrm>
          <a:off x="283071" y="3452970"/>
          <a:ext cx="10942174" cy="430928"/>
        </a:xfrm>
        <a:prstGeom prst="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8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any declared or potential conflicts of interest for individuals involved in decision making and how these were managed</a:t>
          </a:r>
        </a:p>
      </dsp:txBody>
      <dsp:txXfrm>
        <a:off x="283071" y="3452970"/>
        <a:ext cx="10942174" cy="430928"/>
      </dsp:txXfrm>
    </dsp:sp>
    <dsp:sp modelId="{076B8B09-CC23-4091-BC41-D8FD0677614B}">
      <dsp:nvSpPr>
        <dsp:cNvPr id="0" name=""/>
        <dsp:cNvSpPr/>
      </dsp:nvSpPr>
      <dsp:spPr>
        <a:xfrm>
          <a:off x="53870" y="3439233"/>
          <a:ext cx="458403" cy="45840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93392-01DD-4D27-827A-1E64B86906E7}">
      <dsp:nvSpPr>
        <dsp:cNvPr id="0" name=""/>
        <dsp:cNvSpPr/>
      </dsp:nvSpPr>
      <dsp:spPr>
        <a:xfrm>
          <a:off x="0" y="552098"/>
          <a:ext cx="10453665" cy="478800"/>
        </a:xfrm>
        <a:prstGeom prst="rect">
          <a:avLst/>
        </a:prstGeom>
        <a:solidFill>
          <a:schemeClr val="lt1">
            <a:alpha val="90000"/>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6C3F2426-9BC5-413F-A62B-FCD8E8F50FDB}">
      <dsp:nvSpPr>
        <dsp:cNvPr id="0" name=""/>
        <dsp:cNvSpPr/>
      </dsp:nvSpPr>
      <dsp:spPr>
        <a:xfrm>
          <a:off x="522683" y="70100"/>
          <a:ext cx="9462197" cy="762437"/>
        </a:xfrm>
        <a:prstGeom prst="round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When following direct award process C, the most suitable provider process, and the competitive process – following the publication of the Intention to Award a Contract – the </a:t>
          </a:r>
          <a:r>
            <a:rPr lang="en-GB" sz="1800" b="1" kern="1200">
              <a:latin typeface="Arial" panose="020B0604020202020204" pitchFamily="34" charset="0"/>
              <a:cs typeface="Arial" panose="020B0604020202020204" pitchFamily="34" charset="0"/>
            </a:rPr>
            <a:t>relevant authority must observe the standstill period</a:t>
          </a:r>
          <a:r>
            <a:rPr lang="en-GB" sz="1800" kern="1200">
              <a:latin typeface="Arial" panose="020B0604020202020204" pitchFamily="34" charset="0"/>
              <a:cs typeface="Arial" panose="020B0604020202020204" pitchFamily="34" charset="0"/>
            </a:rPr>
            <a:t>.</a:t>
          </a:r>
        </a:p>
      </dsp:txBody>
      <dsp:txXfrm>
        <a:off x="559902" y="107319"/>
        <a:ext cx="9387759" cy="687999"/>
      </dsp:txXfrm>
    </dsp:sp>
    <dsp:sp modelId="{377C13DE-DBC3-4010-809E-A10075359C68}">
      <dsp:nvSpPr>
        <dsp:cNvPr id="0" name=""/>
        <dsp:cNvSpPr/>
      </dsp:nvSpPr>
      <dsp:spPr>
        <a:xfrm>
          <a:off x="0" y="1413938"/>
          <a:ext cx="10453665" cy="478800"/>
        </a:xfrm>
        <a:prstGeom prst="rect">
          <a:avLst/>
        </a:prstGeom>
        <a:solidFill>
          <a:schemeClr val="lt1">
            <a:alpha val="90000"/>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A375B3E0-E717-4E9C-BACB-A8596A2BF575}">
      <dsp:nvSpPr>
        <dsp:cNvPr id="0" name=""/>
        <dsp:cNvSpPr/>
      </dsp:nvSpPr>
      <dsp:spPr>
        <a:xfrm>
          <a:off x="522683" y="1133498"/>
          <a:ext cx="9430293" cy="560880"/>
        </a:xfrm>
        <a:prstGeom prst="round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rtl="0">
            <a:lnSpc>
              <a:spcPct val="90000"/>
            </a:lnSpc>
            <a:spcBef>
              <a:spcPct val="0"/>
            </a:spcBef>
            <a:spcAft>
              <a:spcPct val="35000"/>
            </a:spcAft>
            <a:buNone/>
          </a:pPr>
          <a:r>
            <a:rPr lang="en-GB" sz="1800" kern="1200">
              <a:latin typeface="Arial"/>
              <a:cs typeface="Arial"/>
            </a:rPr>
            <a:t>It is a period of </a:t>
          </a:r>
          <a:r>
            <a:rPr lang="en-GB" sz="1800" b="1" kern="1200">
              <a:latin typeface="Arial"/>
              <a:cs typeface="Arial"/>
            </a:rPr>
            <a:t>eight working days </a:t>
          </a:r>
          <a:r>
            <a:rPr lang="en-GB" sz="1800" kern="1200">
              <a:latin typeface="Arial"/>
              <a:cs typeface="Arial"/>
            </a:rPr>
            <a:t>(which may be extended) during which representations can be made and must be responded to.  </a:t>
          </a:r>
        </a:p>
      </dsp:txBody>
      <dsp:txXfrm>
        <a:off x="550063" y="1160878"/>
        <a:ext cx="9375533" cy="506120"/>
      </dsp:txXfrm>
    </dsp:sp>
    <dsp:sp modelId="{61A56758-03A7-4C7C-B6C1-C9BAF5F4B4A2}">
      <dsp:nvSpPr>
        <dsp:cNvPr id="0" name=""/>
        <dsp:cNvSpPr/>
      </dsp:nvSpPr>
      <dsp:spPr>
        <a:xfrm>
          <a:off x="0" y="2670957"/>
          <a:ext cx="10453665" cy="478800"/>
        </a:xfrm>
        <a:prstGeom prst="rect">
          <a:avLst/>
        </a:prstGeom>
        <a:solidFill>
          <a:schemeClr val="lt1">
            <a:alpha val="90000"/>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A4519546-219F-4834-8B5B-02D8219606A9}">
      <dsp:nvSpPr>
        <dsp:cNvPr id="0" name=""/>
        <dsp:cNvSpPr/>
      </dsp:nvSpPr>
      <dsp:spPr>
        <a:xfrm>
          <a:off x="522683" y="1995338"/>
          <a:ext cx="9538080" cy="956059"/>
        </a:xfrm>
        <a:prstGeom prst="round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standstill period allows the relevant authority to consider any representations received and to respond as appropriate. The relevant authority must allow the provider </a:t>
          </a:r>
          <a:r>
            <a:rPr lang="en-GB" sz="1800" b="1" kern="1200">
              <a:latin typeface="Arial" panose="020B0604020202020204" pitchFamily="34" charset="0"/>
              <a:cs typeface="Arial" panose="020B0604020202020204" pitchFamily="34" charset="0"/>
            </a:rPr>
            <a:t>five working days </a:t>
          </a:r>
          <a:r>
            <a:rPr lang="en-GB" sz="1800" kern="1200">
              <a:latin typeface="Arial" panose="020B0604020202020204" pitchFamily="34" charset="0"/>
              <a:cs typeface="Arial" panose="020B0604020202020204" pitchFamily="34" charset="0"/>
            </a:rPr>
            <a:t>to consider their feedback before closing the standstill period.</a:t>
          </a:r>
        </a:p>
      </dsp:txBody>
      <dsp:txXfrm>
        <a:off x="569354" y="2042009"/>
        <a:ext cx="9444738" cy="862717"/>
      </dsp:txXfrm>
    </dsp:sp>
    <dsp:sp modelId="{5EBAF171-368C-4AD2-B57D-6E8D3C3A68B8}">
      <dsp:nvSpPr>
        <dsp:cNvPr id="0" name=""/>
        <dsp:cNvSpPr/>
      </dsp:nvSpPr>
      <dsp:spPr>
        <a:xfrm>
          <a:off x="0" y="3541176"/>
          <a:ext cx="1045366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BC1704-A2C8-4C49-AB46-0C2D57169181}">
      <dsp:nvSpPr>
        <dsp:cNvPr id="0" name=""/>
        <dsp:cNvSpPr/>
      </dsp:nvSpPr>
      <dsp:spPr>
        <a:xfrm>
          <a:off x="522683" y="3252357"/>
          <a:ext cx="9495199" cy="569259"/>
        </a:xfrm>
        <a:prstGeom prst="roundRect">
          <a:avLst/>
        </a:prstGeom>
        <a:solidFill>
          <a:srgbClr val="005EB8"/>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standstill period should be extended (unless in exceptional circumstances) if the representation is considered by the PSR Review Panel.</a:t>
          </a:r>
        </a:p>
      </dsp:txBody>
      <dsp:txXfrm>
        <a:off x="550472" y="3280146"/>
        <a:ext cx="9439621" cy="513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94166-5122-4A12-BCE9-D17A0BD9E222}">
      <dsp:nvSpPr>
        <dsp:cNvPr id="0" name=""/>
        <dsp:cNvSpPr/>
      </dsp:nvSpPr>
      <dsp:spPr>
        <a:xfrm>
          <a:off x="-5451468" y="-834714"/>
          <a:ext cx="6491027" cy="6491027"/>
        </a:xfrm>
        <a:prstGeom prst="blockArc">
          <a:avLst>
            <a:gd name="adj1" fmla="val 18900000"/>
            <a:gd name="adj2" fmla="val 2700000"/>
            <a:gd name="adj3" fmla="val 333"/>
          </a:avLst>
        </a:prstGeom>
        <a:solidFill>
          <a:schemeClr val="accent2"/>
        </a:solid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42A7932E-0B16-48A2-AD6A-6D9090AD1D72}">
      <dsp:nvSpPr>
        <dsp:cNvPr id="0" name=""/>
        <dsp:cNvSpPr/>
      </dsp:nvSpPr>
      <dsp:spPr>
        <a:xfrm>
          <a:off x="544226" y="370684"/>
          <a:ext cx="10935461" cy="741754"/>
        </a:xfrm>
        <a:prstGeom prst="rect">
          <a:avLst/>
        </a:prstGeom>
        <a:solidFill>
          <a:srgbClr val="FFC0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chemeClr val="tx1"/>
              </a:solidFill>
              <a:latin typeface="Arial"/>
              <a:cs typeface="Arial"/>
            </a:rPr>
            <a:t>Throughout the standstill period, there should be ongoing communication between the relevant authority and provider about the representations that were made. </a:t>
          </a:r>
          <a:endParaRPr lang="en-GB" sz="1800" kern="1200">
            <a:solidFill>
              <a:schemeClr val="tx1"/>
            </a:solidFill>
          </a:endParaRPr>
        </a:p>
      </dsp:txBody>
      <dsp:txXfrm>
        <a:off x="544226" y="370684"/>
        <a:ext cx="10935461" cy="741754"/>
      </dsp:txXfrm>
    </dsp:sp>
    <dsp:sp modelId="{E6F71A55-A460-4921-9FCB-4C5C580308C8}">
      <dsp:nvSpPr>
        <dsp:cNvPr id="0" name=""/>
        <dsp:cNvSpPr/>
      </dsp:nvSpPr>
      <dsp:spPr>
        <a:xfrm>
          <a:off x="80629" y="277965"/>
          <a:ext cx="927193" cy="927193"/>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848C22BE-CF3C-4B2B-B5F0-339DC06C519D}">
      <dsp:nvSpPr>
        <dsp:cNvPr id="0" name=""/>
        <dsp:cNvSpPr/>
      </dsp:nvSpPr>
      <dsp:spPr>
        <a:xfrm>
          <a:off x="969491" y="1483509"/>
          <a:ext cx="10510196" cy="741754"/>
        </a:xfrm>
        <a:prstGeom prst="rect">
          <a:avLst/>
        </a:prstGeom>
        <a:solidFill>
          <a:srgbClr val="FFC0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If the provider remains unsatisfied with the response of the relevant authority to its representation and remains of the view that the PSR has not been applied correctly, the provider may submit a representation to the PSR Review Panel. </a:t>
          </a:r>
          <a:endParaRPr lang="en-GB" sz="1800" kern="1200">
            <a:solidFill>
              <a:schemeClr val="tx1"/>
            </a:solidFill>
          </a:endParaRPr>
        </a:p>
      </dsp:txBody>
      <dsp:txXfrm>
        <a:off x="969491" y="1483509"/>
        <a:ext cx="10510196" cy="741754"/>
      </dsp:txXfrm>
    </dsp:sp>
    <dsp:sp modelId="{4AEF3D4F-3FA1-4C6A-B20E-9ED558F9A38E}">
      <dsp:nvSpPr>
        <dsp:cNvPr id="0" name=""/>
        <dsp:cNvSpPr/>
      </dsp:nvSpPr>
      <dsp:spPr>
        <a:xfrm>
          <a:off x="505894" y="1390789"/>
          <a:ext cx="927193" cy="927193"/>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A97E9F4E-AFF2-4573-85D3-223CEC9E9BE7}">
      <dsp:nvSpPr>
        <dsp:cNvPr id="0" name=""/>
        <dsp:cNvSpPr/>
      </dsp:nvSpPr>
      <dsp:spPr>
        <a:xfrm>
          <a:off x="969491" y="2596334"/>
          <a:ext cx="10510196" cy="741754"/>
        </a:xfrm>
        <a:prstGeom prst="rect">
          <a:avLst/>
        </a:prstGeom>
        <a:solidFill>
          <a:srgbClr val="FFC0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chemeClr val="tx1"/>
              </a:solidFill>
              <a:latin typeface="Arial"/>
              <a:cs typeface="Arial"/>
            </a:rPr>
            <a:t>The panel will be an independent panel, made available by NHS England. It will review representations made by a provider and will share their advice with the relevant authority about whether they applied the PSR correctly.</a:t>
          </a:r>
        </a:p>
      </dsp:txBody>
      <dsp:txXfrm>
        <a:off x="969491" y="2596334"/>
        <a:ext cx="10510196" cy="741754"/>
      </dsp:txXfrm>
    </dsp:sp>
    <dsp:sp modelId="{3A8915A2-82ED-4917-8AB6-E7649A1FF4FA}">
      <dsp:nvSpPr>
        <dsp:cNvPr id="0" name=""/>
        <dsp:cNvSpPr/>
      </dsp:nvSpPr>
      <dsp:spPr>
        <a:xfrm>
          <a:off x="505894" y="2503614"/>
          <a:ext cx="927193" cy="927193"/>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DE79ECA7-3E86-4D6A-B294-4F929241D0FF}">
      <dsp:nvSpPr>
        <dsp:cNvPr id="0" name=""/>
        <dsp:cNvSpPr/>
      </dsp:nvSpPr>
      <dsp:spPr>
        <a:xfrm>
          <a:off x="544226" y="3709158"/>
          <a:ext cx="10935461" cy="741754"/>
        </a:xfrm>
        <a:prstGeom prst="rect">
          <a:avLst/>
        </a:prstGeom>
        <a:solidFill>
          <a:srgbClr val="FFC0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chemeClr val="tx1"/>
              </a:solidFill>
              <a:latin typeface="Arial"/>
              <a:cs typeface="Arial"/>
            </a:rPr>
            <a:t>The standstill period should not be closed (unless in exceptional circumstances), and the contract awarded, until the panel has concluded their review.</a:t>
          </a:r>
          <a:endParaRPr lang="en-GB" sz="1800" kern="1200">
            <a:solidFill>
              <a:schemeClr val="tx1"/>
            </a:solidFill>
            <a:latin typeface="Calibri Light" panose="020F0302020204030204"/>
            <a:cs typeface="Calibri Light" panose="020F0302020204030204"/>
          </a:endParaRPr>
        </a:p>
      </dsp:txBody>
      <dsp:txXfrm>
        <a:off x="544226" y="3709158"/>
        <a:ext cx="10935461" cy="741754"/>
      </dsp:txXfrm>
    </dsp:sp>
    <dsp:sp modelId="{26E9A423-2C80-4080-88B8-278A371622D9}">
      <dsp:nvSpPr>
        <dsp:cNvPr id="0" name=""/>
        <dsp:cNvSpPr/>
      </dsp:nvSpPr>
      <dsp:spPr>
        <a:xfrm>
          <a:off x="80629" y="3616439"/>
          <a:ext cx="927193" cy="927193"/>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50F45-2BEE-4987-980B-C6C49135E162}">
      <dsp:nvSpPr>
        <dsp:cNvPr id="0" name=""/>
        <dsp:cNvSpPr/>
      </dsp:nvSpPr>
      <dsp:spPr>
        <a:xfrm>
          <a:off x="-4043279" y="-620632"/>
          <a:ext cx="4818200" cy="4818200"/>
        </a:xfrm>
        <a:prstGeom prst="blockArc">
          <a:avLst>
            <a:gd name="adj1" fmla="val 18900000"/>
            <a:gd name="adj2" fmla="val 2700000"/>
            <a:gd name="adj3" fmla="val 448"/>
          </a:avLst>
        </a:prstGeom>
        <a:noFill/>
        <a:ln w="25400" cap="flat" cmpd="sng" algn="ctr">
          <a:solidFill>
            <a:srgbClr val="005EB8"/>
          </a:solidFill>
          <a:prstDash val="solid"/>
        </a:ln>
        <a:effectLst/>
      </dsp:spPr>
      <dsp:style>
        <a:lnRef idx="2">
          <a:scrgbClr r="0" g="0" b="0"/>
        </a:lnRef>
        <a:fillRef idx="0">
          <a:scrgbClr r="0" g="0" b="0"/>
        </a:fillRef>
        <a:effectRef idx="0">
          <a:scrgbClr r="0" g="0" b="0"/>
        </a:effectRef>
        <a:fontRef idx="minor"/>
      </dsp:style>
    </dsp:sp>
    <dsp:sp modelId="{40267BFA-1D0E-454C-A663-A5737EBFC71D}">
      <dsp:nvSpPr>
        <dsp:cNvPr id="0" name=""/>
        <dsp:cNvSpPr/>
      </dsp:nvSpPr>
      <dsp:spPr>
        <a:xfrm>
          <a:off x="545822" y="375921"/>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Acting rapidly in an unforeseen emergency that is not attributable to the relevant authority; local, regional or national crisis. For example, to deal with a pandemic.</a:t>
          </a:r>
          <a:endParaRPr lang="en-GB" sz="1800" kern="1200"/>
        </a:p>
      </dsp:txBody>
      <dsp:txXfrm>
        <a:off x="545822" y="375921"/>
        <a:ext cx="10789975" cy="715387"/>
      </dsp:txXfrm>
    </dsp:sp>
    <dsp:sp modelId="{42EBECED-AA59-4568-8096-6D21D0CF6C88}">
      <dsp:nvSpPr>
        <dsp:cNvPr id="0" name=""/>
        <dsp:cNvSpPr/>
      </dsp:nvSpPr>
      <dsp:spPr>
        <a:xfrm>
          <a:off x="51229" y="26827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5282EE4C-D0DE-4ABC-9D2B-BEEF2ADB3CD2}">
      <dsp:nvSpPr>
        <dsp:cNvPr id="0" name=""/>
        <dsp:cNvSpPr/>
      </dsp:nvSpPr>
      <dsp:spPr>
        <a:xfrm>
          <a:off x="715848" y="1430773"/>
          <a:ext cx="10529932"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Urgent quality and/or safety concerns that pose risks to patients or service users, and necessitate rapid changes (where it would not be feasible to undertake a provider selection process).</a:t>
          </a:r>
          <a:endParaRPr lang="en-GB" sz="1800" kern="1200"/>
        </a:p>
      </dsp:txBody>
      <dsp:txXfrm>
        <a:off x="715848" y="1430773"/>
        <a:ext cx="10529932" cy="715387"/>
      </dsp:txXfrm>
    </dsp:sp>
    <dsp:sp modelId="{C2E6548E-A489-41EE-BB9F-7965218E1BC9}">
      <dsp:nvSpPr>
        <dsp:cNvPr id="0" name=""/>
        <dsp:cNvSpPr/>
      </dsp:nvSpPr>
      <dsp:spPr>
        <a:xfrm>
          <a:off x="311272" y="134135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2B9D7111-5526-4CAB-BE49-82ED081A2D08}">
      <dsp:nvSpPr>
        <dsp:cNvPr id="0" name=""/>
        <dsp:cNvSpPr/>
      </dsp:nvSpPr>
      <dsp:spPr>
        <a:xfrm>
          <a:off x="498346" y="2524171"/>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existing provider is suddenly unable to operate and a new service provider needs to be identified. </a:t>
          </a:r>
        </a:p>
      </dsp:txBody>
      <dsp:txXfrm>
        <a:off x="498346" y="2524171"/>
        <a:ext cx="10789975" cy="715387"/>
      </dsp:txXfrm>
    </dsp:sp>
    <dsp:sp modelId="{39B24523-59D3-48F7-9E68-EDA84BCB7EF6}">
      <dsp:nvSpPr>
        <dsp:cNvPr id="0" name=""/>
        <dsp:cNvSpPr/>
      </dsp:nvSpPr>
      <dsp:spPr>
        <a:xfrm>
          <a:off x="51229" y="2414431"/>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50F45-2BEE-4987-980B-C6C49135E162}">
      <dsp:nvSpPr>
        <dsp:cNvPr id="0" name=""/>
        <dsp:cNvSpPr/>
      </dsp:nvSpPr>
      <dsp:spPr>
        <a:xfrm>
          <a:off x="-4043279" y="-620632"/>
          <a:ext cx="4818200" cy="4818200"/>
        </a:xfrm>
        <a:prstGeom prst="blockArc">
          <a:avLst>
            <a:gd name="adj1" fmla="val 18900000"/>
            <a:gd name="adj2" fmla="val 2700000"/>
            <a:gd name="adj3" fmla="val 448"/>
          </a:avLst>
        </a:prstGeom>
        <a:noFill/>
        <a:ln w="25400" cap="flat" cmpd="sng" algn="ctr">
          <a:solidFill>
            <a:srgbClr val="005EB8"/>
          </a:solidFill>
          <a:prstDash val="solid"/>
        </a:ln>
        <a:effectLst/>
      </dsp:spPr>
      <dsp:style>
        <a:lnRef idx="2">
          <a:scrgbClr r="0" g="0" b="0"/>
        </a:lnRef>
        <a:fillRef idx="0">
          <a:scrgbClr r="0" g="0" b="0"/>
        </a:fillRef>
        <a:effectRef idx="0">
          <a:scrgbClr r="0" g="0" b="0"/>
        </a:effectRef>
        <a:fontRef idx="minor"/>
      </dsp:style>
    </dsp:sp>
    <dsp:sp modelId="{40267BFA-1D0E-454C-A663-A5737EBFC71D}">
      <dsp:nvSpPr>
        <dsp:cNvPr id="0" name=""/>
        <dsp:cNvSpPr/>
      </dsp:nvSpPr>
      <dsp:spPr>
        <a:xfrm>
          <a:off x="545822" y="375921"/>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a contract notice has been submitted to the UK e-notification service for publication in accordance with Regulation 51(1) of the Public Contracts Regulations 2015 </a:t>
          </a:r>
          <a:endParaRPr lang="en-GB" sz="1800" kern="1200">
            <a:solidFill>
              <a:schemeClr val="bg1"/>
            </a:solidFill>
          </a:endParaRPr>
        </a:p>
      </dsp:txBody>
      <dsp:txXfrm>
        <a:off x="545822" y="375921"/>
        <a:ext cx="10789975" cy="715387"/>
      </dsp:txXfrm>
    </dsp:sp>
    <dsp:sp modelId="{42EBECED-AA59-4568-8096-6D21D0CF6C88}">
      <dsp:nvSpPr>
        <dsp:cNvPr id="0" name=""/>
        <dsp:cNvSpPr/>
      </dsp:nvSpPr>
      <dsp:spPr>
        <a:xfrm>
          <a:off x="51229" y="26827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5282EE4C-D0DE-4ABC-9D2B-BEEF2ADB3CD2}">
      <dsp:nvSpPr>
        <dsp:cNvPr id="0" name=""/>
        <dsp:cNvSpPr/>
      </dsp:nvSpPr>
      <dsp:spPr>
        <a:xfrm>
          <a:off x="715848" y="1430773"/>
          <a:ext cx="10529932"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the relevant authority has contacted any provider to </a:t>
          </a:r>
          <a:r>
            <a:rPr lang="en-GB" b="0" i="0" kern="1200">
              <a:solidFill>
                <a:schemeClr val="bg1"/>
              </a:solidFill>
              <a:effectLst/>
              <a:latin typeface="Arial" panose="020B0604020202020204" pitchFamily="34" charset="0"/>
            </a:rPr>
            <a:t>seek expressions of interest or offers in respect of a proposed contract</a:t>
          </a:r>
          <a:endParaRPr lang="en-GB" sz="1800" kern="1200">
            <a:solidFill>
              <a:schemeClr val="bg1"/>
            </a:solidFill>
          </a:endParaRPr>
        </a:p>
      </dsp:txBody>
      <dsp:txXfrm>
        <a:off x="715848" y="1430773"/>
        <a:ext cx="10529932" cy="715387"/>
      </dsp:txXfrm>
    </dsp:sp>
    <dsp:sp modelId="{C2E6548E-A489-41EE-BB9F-7965218E1BC9}">
      <dsp:nvSpPr>
        <dsp:cNvPr id="0" name=""/>
        <dsp:cNvSpPr/>
      </dsp:nvSpPr>
      <dsp:spPr>
        <a:xfrm>
          <a:off x="311272" y="134135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8AA86604-648A-42B3-98DA-4ED2DB312EE5}">
      <dsp:nvSpPr>
        <dsp:cNvPr id="0" name=""/>
        <dsp:cNvSpPr/>
      </dsp:nvSpPr>
      <dsp:spPr>
        <a:xfrm>
          <a:off x="498346" y="2503854"/>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dirty="0">
              <a:solidFill>
                <a:schemeClr val="bg1"/>
              </a:solidFill>
              <a:effectLst/>
              <a:latin typeface="Arial" panose="020B0604020202020204" pitchFamily="34" charset="0"/>
            </a:rPr>
            <a:t>the relevant authority has contacted any provider </a:t>
          </a:r>
          <a:r>
            <a:rPr lang="en-GB" b="0" i="0" kern="1200" dirty="0">
              <a:solidFill>
                <a:schemeClr val="bg1"/>
              </a:solidFill>
              <a:effectLst/>
              <a:latin typeface="Arial" panose="020B0604020202020204" pitchFamily="34" charset="0"/>
            </a:rPr>
            <a:t>to respond to an unsolicited expression of interest or offer received from that provider in relation to a proposed contract. </a:t>
          </a:r>
          <a:endParaRPr lang="en-GB" sz="1800" kern="1200" dirty="0">
            <a:solidFill>
              <a:schemeClr val="bg1"/>
            </a:solidFill>
            <a:latin typeface="Arial" panose="020B0604020202020204" pitchFamily="34" charset="0"/>
            <a:cs typeface="Arial" panose="020B0604020202020204" pitchFamily="34" charset="0"/>
          </a:endParaRPr>
        </a:p>
      </dsp:txBody>
      <dsp:txXfrm>
        <a:off x="498346" y="2503854"/>
        <a:ext cx="10789975" cy="715387"/>
      </dsp:txXfrm>
    </dsp:sp>
    <dsp:sp modelId="{39B24523-59D3-48F7-9E68-EDA84BCB7EF6}">
      <dsp:nvSpPr>
        <dsp:cNvPr id="0" name=""/>
        <dsp:cNvSpPr/>
      </dsp:nvSpPr>
      <dsp:spPr>
        <a:xfrm>
          <a:off x="51229" y="2414431"/>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23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9109" y="0"/>
            <a:ext cx="2975240" cy="452358"/>
          </a:xfrm>
          <a:prstGeom prst="rect">
            <a:avLst/>
          </a:prstGeom>
        </p:spPr>
        <p:txBody>
          <a:bodyPr vert="horz" lIns="91440" tIns="45720" rIns="91440" bIns="45720" rtlCol="0"/>
          <a:lstStyle>
            <a:lvl1pPr algn="r">
              <a:defRPr sz="1200"/>
            </a:lvl1pPr>
          </a:lstStyle>
          <a:p>
            <a:fld id="{94C2357E-0939-444A-ABC5-7FAB6DA7BAA6}" type="datetimeFigureOut">
              <a:rPr lang="en-GB" smtClean="0"/>
              <a:t>01/11/2023</a:t>
            </a:fld>
            <a:endParaRPr lang="en-GB"/>
          </a:p>
        </p:txBody>
      </p:sp>
      <p:sp>
        <p:nvSpPr>
          <p:cNvPr id="4" name="Slide Image Placeholder 3"/>
          <p:cNvSpPr>
            <a:spLocks noGrp="1" noRot="1" noChangeAspect="1"/>
          </p:cNvSpPr>
          <p:nvPr>
            <p:ph type="sldImg" idx="2"/>
          </p:nvPr>
        </p:nvSpPr>
        <p:spPr>
          <a:xfrm>
            <a:off x="415925" y="677863"/>
            <a:ext cx="6034088" cy="33940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6594" y="4297403"/>
            <a:ext cx="5492750" cy="407122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93235"/>
            <a:ext cx="2975240" cy="45235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8593235"/>
            <a:ext cx="2975240" cy="452358"/>
          </a:xfrm>
          <a:prstGeom prst="rect">
            <a:avLst/>
          </a:prstGeom>
        </p:spPr>
        <p:txBody>
          <a:bodyPr vert="horz" lIns="91440" tIns="45720" rIns="91440" bIns="45720" rtlCol="0" anchor="b"/>
          <a:lstStyle>
            <a:lvl1pPr algn="r">
              <a:defRPr sz="1200"/>
            </a:lvl1pPr>
          </a:lstStyle>
          <a:p>
            <a:fld id="{6F88731B-24D1-4B7C-8567-696061F72C58}" type="slidenum">
              <a:rPr lang="en-GB" smtClean="0"/>
              <a:t>‹#›</a:t>
            </a:fld>
            <a:endParaRPr lang="en-GB"/>
          </a:p>
        </p:txBody>
      </p:sp>
    </p:spTree>
    <p:extLst>
      <p:ext uri="{BB962C8B-B14F-4D97-AF65-F5344CB8AC3E}">
        <p14:creationId xmlns:p14="http://schemas.microsoft.com/office/powerpoint/2010/main" val="274965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231F2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10</a:t>
            </a:fld>
            <a:endParaRPr lang="en-GB"/>
          </a:p>
        </p:txBody>
      </p:sp>
    </p:spTree>
    <p:extLst>
      <p:ext uri="{BB962C8B-B14F-4D97-AF65-F5344CB8AC3E}">
        <p14:creationId xmlns:p14="http://schemas.microsoft.com/office/powerpoint/2010/main" val="394240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11</a:t>
            </a:fld>
            <a:endParaRPr lang="en-GB"/>
          </a:p>
        </p:txBody>
      </p:sp>
    </p:spTree>
    <p:extLst>
      <p:ext uri="{BB962C8B-B14F-4D97-AF65-F5344CB8AC3E}">
        <p14:creationId xmlns:p14="http://schemas.microsoft.com/office/powerpoint/2010/main" val="138131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800" b="0" i="0">
              <a:solidFill>
                <a:srgbClr val="231F2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12</a:t>
            </a:fld>
            <a:endParaRPr lang="en-GB"/>
          </a:p>
        </p:txBody>
      </p:sp>
    </p:spTree>
    <p:extLst>
      <p:ext uri="{BB962C8B-B14F-4D97-AF65-F5344CB8AC3E}">
        <p14:creationId xmlns:p14="http://schemas.microsoft.com/office/powerpoint/2010/main" val="370147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13</a:t>
            </a:fld>
            <a:endParaRPr lang="en-GB"/>
          </a:p>
        </p:txBody>
      </p:sp>
    </p:spTree>
    <p:extLst>
      <p:ext uri="{BB962C8B-B14F-4D97-AF65-F5344CB8AC3E}">
        <p14:creationId xmlns:p14="http://schemas.microsoft.com/office/powerpoint/2010/main" val="395851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14</a:t>
            </a:fld>
            <a:endParaRPr lang="en-GB"/>
          </a:p>
        </p:txBody>
      </p:sp>
    </p:spTree>
    <p:extLst>
      <p:ext uri="{BB962C8B-B14F-4D97-AF65-F5344CB8AC3E}">
        <p14:creationId xmlns:p14="http://schemas.microsoft.com/office/powerpoint/2010/main" val="358506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solidFill>
                <a:srgbClr val="000000"/>
              </a:solidFill>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15</a:t>
            </a:fld>
            <a:endParaRPr lang="en-GB"/>
          </a:p>
        </p:txBody>
      </p:sp>
    </p:spTree>
    <p:extLst>
      <p:ext uri="{BB962C8B-B14F-4D97-AF65-F5344CB8AC3E}">
        <p14:creationId xmlns:p14="http://schemas.microsoft.com/office/powerpoint/2010/main" val="349333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16</a:t>
            </a:fld>
            <a:endParaRPr lang="en-GB"/>
          </a:p>
        </p:txBody>
      </p:sp>
    </p:spTree>
    <p:extLst>
      <p:ext uri="{BB962C8B-B14F-4D97-AF65-F5344CB8AC3E}">
        <p14:creationId xmlns:p14="http://schemas.microsoft.com/office/powerpoint/2010/main" val="72383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GB" baseline="0">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17</a:t>
            </a:fld>
            <a:endParaRPr lang="en-GB"/>
          </a:p>
        </p:txBody>
      </p:sp>
    </p:spTree>
    <p:extLst>
      <p:ext uri="{BB962C8B-B14F-4D97-AF65-F5344CB8AC3E}">
        <p14:creationId xmlns:p14="http://schemas.microsoft.com/office/powerpoint/2010/main" val="100514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GB" baseline="0">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18</a:t>
            </a:fld>
            <a:endParaRPr lang="en-GB"/>
          </a:p>
        </p:txBody>
      </p:sp>
    </p:spTree>
    <p:extLst>
      <p:ext uri="{BB962C8B-B14F-4D97-AF65-F5344CB8AC3E}">
        <p14:creationId xmlns:p14="http://schemas.microsoft.com/office/powerpoint/2010/main" val="2332510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39433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88731B-24D1-4B7C-8567-696061F72C58}" type="slidenum">
              <a:rPr lang="en-GB" smtClean="0"/>
              <a:t>2</a:t>
            </a:fld>
            <a:endParaRPr lang="en-GB"/>
          </a:p>
        </p:txBody>
      </p:sp>
    </p:spTree>
    <p:extLst>
      <p:ext uri="{BB962C8B-B14F-4D97-AF65-F5344CB8AC3E}">
        <p14:creationId xmlns:p14="http://schemas.microsoft.com/office/powerpoint/2010/main" val="2025418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563881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aseline="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21</a:t>
            </a:fld>
            <a:endParaRPr lang="en-GB"/>
          </a:p>
        </p:txBody>
      </p:sp>
    </p:spTree>
    <p:extLst>
      <p:ext uri="{BB962C8B-B14F-4D97-AF65-F5344CB8AC3E}">
        <p14:creationId xmlns:p14="http://schemas.microsoft.com/office/powerpoint/2010/main" val="3842285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Tree>
    <p:extLst>
      <p:ext uri="{BB962C8B-B14F-4D97-AF65-F5344CB8AC3E}">
        <p14:creationId xmlns:p14="http://schemas.microsoft.com/office/powerpoint/2010/main" val="27193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6386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806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25</a:t>
            </a:fld>
            <a:endParaRPr lang="en-GB"/>
          </a:p>
        </p:txBody>
      </p:sp>
    </p:spTree>
    <p:extLst>
      <p:ext uri="{BB962C8B-B14F-4D97-AF65-F5344CB8AC3E}">
        <p14:creationId xmlns:p14="http://schemas.microsoft.com/office/powerpoint/2010/main" val="1913681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startAt="3"/>
            </a:pPr>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26</a:t>
            </a:fld>
            <a:endParaRPr lang="en-GB"/>
          </a:p>
        </p:txBody>
      </p:sp>
    </p:spTree>
    <p:extLst>
      <p:ext uri="{BB962C8B-B14F-4D97-AF65-F5344CB8AC3E}">
        <p14:creationId xmlns:p14="http://schemas.microsoft.com/office/powerpoint/2010/main" val="1775648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27</a:t>
            </a:fld>
            <a:endParaRPr lang="en-GB"/>
          </a:p>
        </p:txBody>
      </p:sp>
    </p:spTree>
    <p:extLst>
      <p:ext uri="{BB962C8B-B14F-4D97-AF65-F5344CB8AC3E}">
        <p14:creationId xmlns:p14="http://schemas.microsoft.com/office/powerpoint/2010/main" val="4156142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28</a:t>
            </a:fld>
            <a:endParaRPr lang="en-GB"/>
          </a:p>
        </p:txBody>
      </p:sp>
    </p:spTree>
    <p:extLst>
      <p:ext uri="{BB962C8B-B14F-4D97-AF65-F5344CB8AC3E}">
        <p14:creationId xmlns:p14="http://schemas.microsoft.com/office/powerpoint/2010/main" val="2610277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29</a:t>
            </a:fld>
            <a:endParaRPr lang="en-GB"/>
          </a:p>
        </p:txBody>
      </p:sp>
    </p:spTree>
    <p:extLst>
      <p:ext uri="{BB962C8B-B14F-4D97-AF65-F5344CB8AC3E}">
        <p14:creationId xmlns:p14="http://schemas.microsoft.com/office/powerpoint/2010/main" val="261982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84797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30</a:t>
            </a:fld>
            <a:endParaRPr lang="en-GB"/>
          </a:p>
        </p:txBody>
      </p:sp>
    </p:spTree>
    <p:extLst>
      <p:ext uri="{BB962C8B-B14F-4D97-AF65-F5344CB8AC3E}">
        <p14:creationId xmlns:p14="http://schemas.microsoft.com/office/powerpoint/2010/main" val="2675929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8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31</a:t>
            </a:fld>
            <a:endParaRPr lang="en-GB"/>
          </a:p>
        </p:txBody>
      </p:sp>
    </p:spTree>
    <p:extLst>
      <p:ext uri="{BB962C8B-B14F-4D97-AF65-F5344CB8AC3E}">
        <p14:creationId xmlns:p14="http://schemas.microsoft.com/office/powerpoint/2010/main" val="126571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mn-lt"/>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4</a:t>
            </a:fld>
            <a:endParaRPr lang="en-GB"/>
          </a:p>
        </p:txBody>
      </p:sp>
    </p:spTree>
    <p:extLst>
      <p:ext uri="{BB962C8B-B14F-4D97-AF65-F5344CB8AC3E}">
        <p14:creationId xmlns:p14="http://schemas.microsoft.com/office/powerpoint/2010/main" val="413907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5</a:t>
            </a:fld>
            <a:endParaRPr lang="en-GB"/>
          </a:p>
        </p:txBody>
      </p:sp>
    </p:spTree>
    <p:extLst>
      <p:ext uri="{BB962C8B-B14F-4D97-AF65-F5344CB8AC3E}">
        <p14:creationId xmlns:p14="http://schemas.microsoft.com/office/powerpoint/2010/main" val="24656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sngStrike" baseline="0">
              <a:solidFill>
                <a:srgbClr val="FF0000"/>
              </a:solidFill>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6</a:t>
            </a:fld>
            <a:endParaRPr lang="en-GB"/>
          </a:p>
        </p:txBody>
      </p:sp>
    </p:spTree>
    <p:extLst>
      <p:ext uri="{BB962C8B-B14F-4D97-AF65-F5344CB8AC3E}">
        <p14:creationId xmlns:p14="http://schemas.microsoft.com/office/powerpoint/2010/main" val="282889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rgbClr val="000000"/>
              </a:solidFill>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a:t>
            </a:fld>
            <a:endParaRPr lang="en-GB"/>
          </a:p>
        </p:txBody>
      </p:sp>
    </p:spTree>
    <p:extLst>
      <p:ext uri="{BB962C8B-B14F-4D97-AF65-F5344CB8AC3E}">
        <p14:creationId xmlns:p14="http://schemas.microsoft.com/office/powerpoint/2010/main" val="315532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231F2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8</a:t>
            </a:fld>
            <a:endParaRPr lang="en-GB"/>
          </a:p>
        </p:txBody>
      </p:sp>
    </p:spTree>
    <p:extLst>
      <p:ext uri="{BB962C8B-B14F-4D97-AF65-F5344CB8AC3E}">
        <p14:creationId xmlns:p14="http://schemas.microsoft.com/office/powerpoint/2010/main" val="8486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9</a:t>
            </a:fld>
            <a:endParaRPr lang="en-GB"/>
          </a:p>
        </p:txBody>
      </p:sp>
    </p:spTree>
    <p:extLst>
      <p:ext uri="{BB962C8B-B14F-4D97-AF65-F5344CB8AC3E}">
        <p14:creationId xmlns:p14="http://schemas.microsoft.com/office/powerpoint/2010/main" val="247914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140" y="836712"/>
            <a:ext cx="9047213" cy="1080120"/>
          </a:xfrm>
        </p:spPr>
        <p:txBody>
          <a:bodyPr/>
          <a:lstStyle/>
          <a:p>
            <a:r>
              <a:rPr lang="en-US"/>
              <a:t>Click to edit Master title style</a:t>
            </a:r>
            <a:endParaRPr lang="en-GB"/>
          </a:p>
        </p:txBody>
      </p:sp>
      <p:sp>
        <p:nvSpPr>
          <p:cNvPr id="3" name="Subtitle 2"/>
          <p:cNvSpPr>
            <a:spLocks noGrp="1"/>
          </p:cNvSpPr>
          <p:nvPr>
            <p:ph type="subTitle" idx="1"/>
          </p:nvPr>
        </p:nvSpPr>
        <p:spPr>
          <a:xfrm>
            <a:off x="239351" y="2036440"/>
            <a:ext cx="8360639" cy="600472"/>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a:xfrm>
            <a:off x="3503712" y="6525347"/>
            <a:ext cx="2844800" cy="365125"/>
          </a:xfrm>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9157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10657184"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094912"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67457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6516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10382944"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49238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9793088"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9998901"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29215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9313035"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9230816"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488161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Rectangle 3"/>
          <p:cNvSpPr/>
          <p:nvPr userDrawn="1"/>
        </p:nvSpPr>
        <p:spPr>
          <a:xfrm>
            <a:off x="143340" y="5589240"/>
            <a:ext cx="3264363"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431372" y="1138734"/>
            <a:ext cx="9409045" cy="850106"/>
          </a:xfr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36600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752175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752175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797778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506723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70131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666186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00389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5ED07-1F6E-6FC9-B7FF-F65477C19887}"/>
              </a:ext>
            </a:extLst>
          </p:cNvPr>
          <p:cNvSpPr>
            <a:spLocks noGrp="1"/>
          </p:cNvSpPr>
          <p:nvPr>
            <p:ph type="dt" sz="half" idx="10"/>
          </p:nvPr>
        </p:nvSpPr>
        <p:spPr/>
        <p:txBody>
          <a:bodyPr/>
          <a:lstStyle/>
          <a:p>
            <a:fld id="{4FCD3CFA-4DDC-43FC-968A-540737FDA836}" type="datetimeFigureOut">
              <a:rPr lang="en-GB" smtClean="0"/>
              <a:t>01/11/2023</a:t>
            </a:fld>
            <a:endParaRPr lang="en-GB"/>
          </a:p>
        </p:txBody>
      </p:sp>
      <p:sp>
        <p:nvSpPr>
          <p:cNvPr id="3" name="Footer Placeholder 2">
            <a:extLst>
              <a:ext uri="{FF2B5EF4-FFF2-40B4-BE49-F238E27FC236}">
                <a16:creationId xmlns:a16="http://schemas.microsoft.com/office/drawing/2014/main" id="{B4BA6D4D-1FEB-8D8B-EC2D-95BAB7B4CB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35C8F6-216D-4FAB-5D62-C4B8046AEE8F}"/>
              </a:ext>
            </a:extLst>
          </p:cNvPr>
          <p:cNvSpPr>
            <a:spLocks noGrp="1"/>
          </p:cNvSpPr>
          <p:nvPr>
            <p:ph type="sldNum" sz="quarter" idx="12"/>
          </p:nvPr>
        </p:nvSpPr>
        <p:spPr/>
        <p:txBody>
          <a:bodyPr/>
          <a:lstStyle/>
          <a:p>
            <a:fld id="{950FC886-343C-4B72-AFE6-F0497CBE7873}" type="slidenum">
              <a:rPr lang="en-GB" smtClean="0"/>
              <a:t>‹#›</a:t>
            </a:fld>
            <a:endParaRPr lang="en-GB"/>
          </a:p>
        </p:txBody>
      </p:sp>
    </p:spTree>
    <p:extLst>
      <p:ext uri="{BB962C8B-B14F-4D97-AF65-F5344CB8AC3E}">
        <p14:creationId xmlns:p14="http://schemas.microsoft.com/office/powerpoint/2010/main" val="1245977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024536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807571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837350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24684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921278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976192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67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1502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9558880"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3"/>
            <a:ext cx="9380651"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993904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368042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9694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9908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91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412294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centred text over multiple</a:t>
            </a:r>
            <a:br>
              <a:rPr lang="en-GB" dirty="0"/>
            </a:br>
            <a:r>
              <a:rPr lang="en-GB" dirty="0"/>
              <a:t>lines, try to make a harmonious shape like a diamond or </a:t>
            </a:r>
            <a:r>
              <a:rPr lang="en-GB" dirty="0" err="1"/>
              <a:t>xmas</a:t>
            </a:r>
            <a:r>
              <a:rPr lang="en-GB" dirty="0"/>
              <a:t> tree or</a:t>
            </a:r>
            <a:br>
              <a:rPr lang="en-GB" dirty="0"/>
            </a:br>
            <a:r>
              <a:rPr lang="en-GB" dirty="0"/>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16589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76431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67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370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dirty="0"/>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35453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16451"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3"/>
            <a:ext cx="9326827"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707811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8779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dirty="0"/>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2837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24174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54986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45922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32921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dirty="0"/>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83386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18471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Tree>
    <p:extLst>
      <p:ext uri="{BB962C8B-B14F-4D97-AF65-F5344CB8AC3E}">
        <p14:creationId xmlns:p14="http://schemas.microsoft.com/office/powerpoint/2010/main" val="414844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dirty="0"/>
              <a:t>Click on image icon in centre to insert a photo</a:t>
            </a:r>
            <a:br>
              <a:rPr lang="en-GB" dirty="0"/>
            </a:br>
            <a:r>
              <a:rPr lang="en-GB" dirty="0"/>
              <a:t>(don’t forget to add Alt Text to image)</a:t>
            </a:r>
          </a:p>
        </p:txBody>
      </p:sp>
    </p:spTree>
    <p:extLst>
      <p:ext uri="{BB962C8B-B14F-4D97-AF65-F5344CB8AC3E}">
        <p14:creationId xmlns:p14="http://schemas.microsoft.com/office/powerpoint/2010/main" val="241292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03989"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094912" cy="40610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917320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98790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287103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Tree>
    <p:extLst>
      <p:ext uri="{BB962C8B-B14F-4D97-AF65-F5344CB8AC3E}">
        <p14:creationId xmlns:p14="http://schemas.microsoft.com/office/powerpoint/2010/main" val="165464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20029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“Add quote text here”</a:t>
            </a:r>
          </a:p>
        </p:txBody>
      </p:sp>
    </p:spTree>
    <p:extLst>
      <p:ext uri="{BB962C8B-B14F-4D97-AF65-F5344CB8AC3E}">
        <p14:creationId xmlns:p14="http://schemas.microsoft.com/office/powerpoint/2010/main" val="397721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dirty="0"/>
              <a:t>Breaker slide 1</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3182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dirty="0"/>
              <a:t>Breaker </a:t>
            </a:r>
            <a:br>
              <a:rPr lang="en-US" dirty="0"/>
            </a:br>
            <a:r>
              <a:rPr lang="en-US" dirty="0"/>
              <a:t>slide 2</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78241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3</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9771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dirty="0"/>
              <a:t>Breaker </a:t>
            </a:r>
            <a:br>
              <a:rPr lang="en-US" dirty="0"/>
            </a:br>
            <a:r>
              <a:rPr lang="en-US" dirty="0"/>
              <a:t>slide 4</a:t>
            </a: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698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dirty="0"/>
              <a:t>Breaker </a:t>
            </a:r>
            <a:br>
              <a:rPr lang="en-US" dirty="0"/>
            </a:br>
            <a:r>
              <a:rPr lang="en-US" dirty="0"/>
              <a:t>slide 5</a:t>
            </a:r>
            <a:endParaRPr lang="en-GB" dirty="0"/>
          </a:p>
        </p:txBody>
      </p:sp>
    </p:spTree>
    <p:extLst>
      <p:ext uri="{BB962C8B-B14F-4D97-AF65-F5344CB8AC3E}">
        <p14:creationId xmlns:p14="http://schemas.microsoft.com/office/powerpoint/2010/main" val="89371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3" y="44624"/>
            <a:ext cx="10539001"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9422837"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609346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Tree>
    <p:extLst>
      <p:ext uri="{BB962C8B-B14F-4D97-AF65-F5344CB8AC3E}">
        <p14:creationId xmlns:p14="http://schemas.microsoft.com/office/powerpoint/2010/main" val="17127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1652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45433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10657184"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1"/>
            <a:ext cx="9614859"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45799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912101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1"/>
            <a:ext cx="10190923" cy="420506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26292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56117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382944"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15596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theme" Target="../theme/theme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44624"/>
            <a:ext cx="10972800" cy="85010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503712" y="659227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F8A95-4905-4592-91C9-B55508A16C6B}" type="slidenum">
              <a:rPr lang="en-GB" smtClean="0"/>
              <a:t>‹#›</a:t>
            </a:fld>
            <a:endParaRPr lang="en-GB"/>
          </a:p>
        </p:txBody>
      </p:sp>
    </p:spTree>
    <p:extLst>
      <p:ext uri="{BB962C8B-B14F-4D97-AF65-F5344CB8AC3E}">
        <p14:creationId xmlns:p14="http://schemas.microsoft.com/office/powerpoint/2010/main" val="3022880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 id="2147483658" r:id="rId4"/>
    <p:sldLayoutId id="2147483659" r:id="rId5"/>
    <p:sldLayoutId id="2147483663" r:id="rId6"/>
    <p:sldLayoutId id="2147483662" r:id="rId7"/>
    <p:sldLayoutId id="2147483660" r:id="rId8"/>
    <p:sldLayoutId id="2147483664" r:id="rId9"/>
    <p:sldLayoutId id="2147483665" r:id="rId10"/>
    <p:sldLayoutId id="2147483666" r:id="rId11"/>
    <p:sldLayoutId id="2147483686" r:id="rId12"/>
    <p:sldLayoutId id="2147483687" r:id="rId13"/>
    <p:sldLayoutId id="2147483670" r:id="rId14"/>
    <p:sldLayoutId id="2147483690" r:id="rId15"/>
    <p:sldLayoutId id="2147483678" r:id="rId16"/>
    <p:sldLayoutId id="2147483689" r:id="rId17"/>
  </p:sldLayoutIdLst>
  <p:txStyles>
    <p:titleStyle>
      <a:lvl1pPr algn="l" defTabSz="914400" rtl="0" eaLnBrk="1" latinLnBrk="0" hangingPunct="1">
        <a:spcBef>
          <a:spcPct val="0"/>
        </a:spcBef>
        <a:buNone/>
        <a:defRPr sz="3600" b="1" kern="1200">
          <a:solidFill>
            <a:srgbClr val="0074B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01/11/2023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33425697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85"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01/11/2023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6863226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01/11/2023</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2088980160"/>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jpeg"/><Relationship Id="rId7" Type="http://schemas.openxmlformats.org/officeDocument/2006/relationships/diagramColors" Target="../diagrams/colors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psr.development@nhs.net"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6000" dirty="0"/>
              <a:t>The Provider Selection Regime (PSR)</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p:txBody>
          <a:bodyPr/>
          <a:lstStyle/>
          <a:p>
            <a:r>
              <a:rPr lang="en-GB" b="1" dirty="0"/>
              <a:t>Draft Policy Reference Slides</a:t>
            </a:r>
          </a:p>
        </p:txBody>
      </p:sp>
    </p:spTree>
    <p:extLst>
      <p:ext uri="{BB962C8B-B14F-4D97-AF65-F5344CB8AC3E}">
        <p14:creationId xmlns:p14="http://schemas.microsoft.com/office/powerpoint/2010/main" val="335734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1028700" y="1772816"/>
            <a:ext cx="10539908" cy="1080120"/>
          </a:xfrm>
        </p:spPr>
        <p:txBody>
          <a:bodyPr>
            <a:noAutofit/>
          </a:bodyPr>
          <a:lstStyle/>
          <a:p>
            <a:pPr marL="0" indent="0">
              <a:buNone/>
            </a:pPr>
            <a:r>
              <a:rPr lang="en-GB" sz="2100">
                <a:latin typeface="Arial" panose="020B0604020202020204" pitchFamily="34" charset="0"/>
                <a:cs typeface="Arial" panose="020B0604020202020204" pitchFamily="34" charset="0"/>
              </a:rPr>
              <a:t>The PSR allows relevant authorities to arrange a contract comprising of a mixture of in-scope health care services and out of scope services or goods when both of the below statements are true:</a:t>
            </a:r>
          </a:p>
          <a:p>
            <a:pPr marL="0" indent="0">
              <a:buNone/>
            </a:pPr>
            <a:endParaRPr lang="en-GB" sz="210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041E848-16AF-43AD-BDF2-6D552D658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65F92BFE-1098-48F3-B92D-9F3571387ADA}"/>
              </a:ext>
            </a:extLst>
          </p:cNvPr>
          <p:cNvSpPr txBox="1">
            <a:spLocks/>
          </p:cNvSpPr>
          <p:nvPr/>
        </p:nvSpPr>
        <p:spPr>
          <a:xfrm>
            <a:off x="3671651" y="4979"/>
            <a:ext cx="4848698"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Mixed procurements</a:t>
            </a:r>
          </a:p>
        </p:txBody>
      </p:sp>
      <p:grpSp>
        <p:nvGrpSpPr>
          <p:cNvPr id="2" name="Group 1">
            <a:extLst>
              <a:ext uri="{FF2B5EF4-FFF2-40B4-BE49-F238E27FC236}">
                <a16:creationId xmlns:a16="http://schemas.microsoft.com/office/drawing/2014/main" id="{63FACD28-9261-4334-9B82-0EEC3F170C3B}"/>
              </a:ext>
            </a:extLst>
          </p:cNvPr>
          <p:cNvGrpSpPr/>
          <p:nvPr/>
        </p:nvGrpSpPr>
        <p:grpSpPr>
          <a:xfrm>
            <a:off x="83512" y="79825"/>
            <a:ext cx="1620000" cy="1620983"/>
            <a:chOff x="83512" y="79825"/>
            <a:chExt cx="1620000" cy="1620983"/>
          </a:xfrm>
        </p:grpSpPr>
        <p:sp>
          <p:nvSpPr>
            <p:cNvPr id="13" name="Oval 12">
              <a:extLst>
                <a:ext uri="{FF2B5EF4-FFF2-40B4-BE49-F238E27FC236}">
                  <a16:creationId xmlns:a16="http://schemas.microsoft.com/office/drawing/2014/main" id="{2A7B47F7-7D93-4A09-A40B-A3B344B13AF5}"/>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4" name="TextBox 13">
              <a:extLst>
                <a:ext uri="{FF2B5EF4-FFF2-40B4-BE49-F238E27FC236}">
                  <a16:creationId xmlns:a16="http://schemas.microsoft.com/office/drawing/2014/main" id="{03885999-3E34-4C67-BC0B-126F6E1F2736}"/>
                </a:ext>
              </a:extLst>
            </p:cNvPr>
            <p:cNvSpPr txBox="1"/>
            <p:nvPr/>
          </p:nvSpPr>
          <p:spPr>
            <a:xfrm>
              <a:off x="224899" y="72873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3</a:t>
              </a:r>
            </a:p>
          </p:txBody>
        </p:sp>
      </p:grpSp>
      <p:sp>
        <p:nvSpPr>
          <p:cNvPr id="48" name="Rectangle 47">
            <a:extLst>
              <a:ext uri="{FF2B5EF4-FFF2-40B4-BE49-F238E27FC236}">
                <a16:creationId xmlns:a16="http://schemas.microsoft.com/office/drawing/2014/main" id="{D62705EF-07A0-4BA6-A067-02768391414B}"/>
              </a:ext>
            </a:extLst>
          </p:cNvPr>
          <p:cNvSpPr/>
          <p:nvPr/>
        </p:nvSpPr>
        <p:spPr>
          <a:xfrm>
            <a:off x="1127448" y="2924944"/>
            <a:ext cx="10369152" cy="947742"/>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The main subject matter of the procurement is relevant health care services in England. </a:t>
            </a:r>
          </a:p>
          <a:p>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This means that the health care service element must be more than 50% of the value of the contract.</a:t>
            </a:r>
          </a:p>
        </p:txBody>
      </p:sp>
      <p:sp>
        <p:nvSpPr>
          <p:cNvPr id="49" name="Rectangle 48">
            <a:extLst>
              <a:ext uri="{FF2B5EF4-FFF2-40B4-BE49-F238E27FC236}">
                <a16:creationId xmlns:a16="http://schemas.microsoft.com/office/drawing/2014/main" id="{C1A5A62A-EA4B-4EDC-BD70-914D19F810BA}"/>
              </a:ext>
            </a:extLst>
          </p:cNvPr>
          <p:cNvSpPr/>
          <p:nvPr/>
        </p:nvSpPr>
        <p:spPr>
          <a:xfrm>
            <a:off x="1127448" y="4077072"/>
            <a:ext cx="10369152" cy="1944216"/>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latin typeface="Arial" panose="020B0604020202020204" pitchFamily="34" charset="0"/>
                <a:cs typeface="Arial" panose="020B0604020202020204" pitchFamily="34" charset="0"/>
              </a:rPr>
              <a:t>The relevant authority is of the view that the other goods or services could not reasonably be supplied under a separate contract. </a:t>
            </a:r>
          </a:p>
          <a:p>
            <a:endParaRPr lang="en-GB">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This means that the relevant authority is of the view that procuring the health care services and the other goods and services separately would, or would be likely to, have a material adverse impact on the relevant authority’s ability to act in accordance with the procurement principles.</a:t>
            </a:r>
            <a:endParaRPr lang="en-GB" sz="1800"/>
          </a:p>
          <a:p>
            <a:endParaRPr lang="en-GB">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D19C7D02-7675-4A47-8D6D-27E2D1ABE214}"/>
              </a:ext>
            </a:extLst>
          </p:cNvPr>
          <p:cNvSpPr/>
          <p:nvPr/>
        </p:nvSpPr>
        <p:spPr>
          <a:xfrm>
            <a:off x="272988" y="3182791"/>
            <a:ext cx="648072" cy="648072"/>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1.</a:t>
            </a:r>
          </a:p>
        </p:txBody>
      </p:sp>
      <p:sp>
        <p:nvSpPr>
          <p:cNvPr id="52" name="Oval 51">
            <a:extLst>
              <a:ext uri="{FF2B5EF4-FFF2-40B4-BE49-F238E27FC236}">
                <a16:creationId xmlns:a16="http://schemas.microsoft.com/office/drawing/2014/main" id="{4BEC268C-7FDF-4BF4-AF8A-6A1E1C219780}"/>
              </a:ext>
            </a:extLst>
          </p:cNvPr>
          <p:cNvSpPr/>
          <p:nvPr/>
        </p:nvSpPr>
        <p:spPr>
          <a:xfrm>
            <a:off x="272988" y="4725144"/>
            <a:ext cx="648072" cy="648072"/>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9817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98340" y="1760423"/>
            <a:ext cx="11395320" cy="1110853"/>
          </a:xfrm>
        </p:spPr>
        <p:txBody>
          <a:bodyPr>
            <a:normAutofit lnSpcReduction="10000"/>
          </a:bodyPr>
          <a:lstStyle/>
          <a:p>
            <a:pPr marL="0" indent="0">
              <a:buNone/>
            </a:pPr>
            <a:r>
              <a:rPr lang="en-GB" sz="2100">
                <a:latin typeface="Arial" panose="020B0604020202020204" pitchFamily="34" charset="0"/>
                <a:cs typeface="Arial" panose="020B0604020202020204" pitchFamily="34" charset="0"/>
              </a:rPr>
              <a:t>Relevant authorities must identify which provider selection process is applicable for the health care service they are arranging. </a:t>
            </a:r>
          </a:p>
          <a:p>
            <a:pPr marL="0" indent="0">
              <a:buNone/>
            </a:pPr>
            <a:r>
              <a:rPr lang="en-GB" sz="2100">
                <a:latin typeface="Arial" panose="020B0604020202020204" pitchFamily="34" charset="0"/>
                <a:cs typeface="Arial" panose="020B0604020202020204" pitchFamily="34" charset="0"/>
              </a:rPr>
              <a:t>The processes are:</a:t>
            </a:r>
          </a:p>
        </p:txBody>
      </p:sp>
      <p:pic>
        <p:nvPicPr>
          <p:cNvPr id="7" name="Picture 6" descr="Logo&#10;&#10;Description automatically generated">
            <a:extLst>
              <a:ext uri="{FF2B5EF4-FFF2-40B4-BE49-F238E27FC236}">
                <a16:creationId xmlns:a16="http://schemas.microsoft.com/office/drawing/2014/main" id="{F9B93DDE-45E2-4A00-81E6-A8D2DC31C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6220C7F8-F199-4C9A-8C61-5032E1F17ED0}"/>
              </a:ext>
            </a:extLst>
          </p:cNvPr>
          <p:cNvSpPr txBox="1">
            <a:spLocks/>
          </p:cNvSpPr>
          <p:nvPr/>
        </p:nvSpPr>
        <p:spPr>
          <a:xfrm>
            <a:off x="3995270" y="4979"/>
            <a:ext cx="4201461"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r>
              <a:rPr lang="en-GB">
                <a:solidFill>
                  <a:srgbClr val="005EB8"/>
                </a:solidFill>
                <a:latin typeface="Arial" panose="020B0604020202020204" pitchFamily="34" charset="0"/>
                <a:cs typeface="Arial" panose="020B0604020202020204" pitchFamily="34" charset="0"/>
              </a:rPr>
              <a:t>Making a decision</a:t>
            </a:r>
          </a:p>
        </p:txBody>
      </p:sp>
      <p:grpSp>
        <p:nvGrpSpPr>
          <p:cNvPr id="9" name="Group 8">
            <a:extLst>
              <a:ext uri="{FF2B5EF4-FFF2-40B4-BE49-F238E27FC236}">
                <a16:creationId xmlns:a16="http://schemas.microsoft.com/office/drawing/2014/main" id="{C7EB8652-E511-476B-ADCD-4F43EB348446}"/>
              </a:ext>
            </a:extLst>
          </p:cNvPr>
          <p:cNvGrpSpPr/>
          <p:nvPr/>
        </p:nvGrpSpPr>
        <p:grpSpPr>
          <a:xfrm>
            <a:off x="84187" y="73951"/>
            <a:ext cx="1620000" cy="1620983"/>
            <a:chOff x="4956463" y="4416134"/>
            <a:chExt cx="1620000" cy="1620983"/>
          </a:xfrm>
        </p:grpSpPr>
        <p:sp>
          <p:nvSpPr>
            <p:cNvPr id="10" name="Oval 9">
              <a:extLst>
                <a:ext uri="{FF2B5EF4-FFF2-40B4-BE49-F238E27FC236}">
                  <a16:creationId xmlns:a16="http://schemas.microsoft.com/office/drawing/2014/main" id="{F06E25F5-F1B8-4121-A05D-7FF08A5065FF}"/>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5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85A5DF-E1DB-4910-997D-2DF7B336A88F}"/>
                </a:ext>
              </a:extLst>
            </p:cNvPr>
            <p:cNvSpPr txBox="1"/>
            <p:nvPr/>
          </p:nvSpPr>
          <p:spPr>
            <a:xfrm>
              <a:off x="5097850" y="5065043"/>
              <a:ext cx="1337226" cy="323165"/>
            </a:xfrm>
            <a:prstGeom prst="rect">
              <a:avLst/>
            </a:prstGeom>
            <a:noFill/>
          </p:spPr>
          <p:txBody>
            <a:bodyPr wrap="none" lIns="91440" tIns="45720" rIns="91440" bIns="45720" rtlCol="0" anchor="t">
              <a:spAutoFit/>
            </a:bodyPr>
            <a:lstStyle/>
            <a:p>
              <a:r>
                <a:rPr lang="en-GB" sz="1500" b="1">
                  <a:latin typeface="Arial"/>
                  <a:cs typeface="Arial"/>
                </a:rPr>
                <a:t>Regulation 6</a:t>
              </a:r>
              <a:endParaRPr lang="en-GB" sz="1500" b="1">
                <a:latin typeface="Arial" panose="020B0604020202020204" pitchFamily="34" charset="0"/>
                <a:cs typeface="Arial" panose="020B0604020202020204" pitchFamily="34" charset="0"/>
              </a:endParaRPr>
            </a:p>
          </p:txBody>
        </p:sp>
      </p:grpSp>
      <p:sp>
        <p:nvSpPr>
          <p:cNvPr id="13" name="Rectangle 12">
            <a:extLst>
              <a:ext uri="{FF2B5EF4-FFF2-40B4-BE49-F238E27FC236}">
                <a16:creationId xmlns:a16="http://schemas.microsoft.com/office/drawing/2014/main" id="{B8499C36-EBBA-409F-8E1A-BF387F381C3C}"/>
              </a:ext>
            </a:extLst>
          </p:cNvPr>
          <p:cNvSpPr/>
          <p:nvPr/>
        </p:nvSpPr>
        <p:spPr>
          <a:xfrm>
            <a:off x="551384" y="3437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ACDA0799-95EB-4C68-9B27-835F11840777}"/>
              </a:ext>
            </a:extLst>
          </p:cNvPr>
          <p:cNvSpPr/>
          <p:nvPr/>
        </p:nvSpPr>
        <p:spPr>
          <a:xfrm>
            <a:off x="1102245" y="3068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Direct award processes: A, B, and C</a:t>
            </a:r>
          </a:p>
        </p:txBody>
      </p:sp>
      <p:sp>
        <p:nvSpPr>
          <p:cNvPr id="15" name="Rectangle 14">
            <a:extLst>
              <a:ext uri="{FF2B5EF4-FFF2-40B4-BE49-F238E27FC236}">
                <a16:creationId xmlns:a16="http://schemas.microsoft.com/office/drawing/2014/main" id="{240DF8CA-835C-4063-81E6-012D5097BF75}"/>
              </a:ext>
            </a:extLst>
          </p:cNvPr>
          <p:cNvSpPr/>
          <p:nvPr/>
        </p:nvSpPr>
        <p:spPr>
          <a:xfrm>
            <a:off x="551384" y="4571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5A3754D9-679E-4B3A-AE09-5F1F64CB407D}"/>
              </a:ext>
            </a:extLst>
          </p:cNvPr>
          <p:cNvSpPr/>
          <p:nvPr/>
        </p:nvSpPr>
        <p:spPr>
          <a:xfrm>
            <a:off x="1102245" y="4202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Most suitable provider process</a:t>
            </a:r>
          </a:p>
        </p:txBody>
      </p:sp>
      <p:sp>
        <p:nvSpPr>
          <p:cNvPr id="17" name="Rectangle 16">
            <a:extLst>
              <a:ext uri="{FF2B5EF4-FFF2-40B4-BE49-F238E27FC236}">
                <a16:creationId xmlns:a16="http://schemas.microsoft.com/office/drawing/2014/main" id="{EF800A42-D2B3-46AA-BFF5-28511945C95B}"/>
              </a:ext>
            </a:extLst>
          </p:cNvPr>
          <p:cNvSpPr/>
          <p:nvPr/>
        </p:nvSpPr>
        <p:spPr>
          <a:xfrm>
            <a:off x="551384" y="5705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720A7887-81E4-4BD2-9320-429FAA1605D6}"/>
              </a:ext>
            </a:extLst>
          </p:cNvPr>
          <p:cNvSpPr/>
          <p:nvPr/>
        </p:nvSpPr>
        <p:spPr>
          <a:xfrm>
            <a:off x="1102245" y="5336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Competitive process</a:t>
            </a:r>
          </a:p>
        </p:txBody>
      </p:sp>
    </p:spTree>
    <p:extLst>
      <p:ext uri="{BB962C8B-B14F-4D97-AF65-F5344CB8AC3E}">
        <p14:creationId xmlns:p14="http://schemas.microsoft.com/office/powerpoint/2010/main" val="212481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9AFF5B5-1716-43FE-A40C-C5304B3C971E}"/>
              </a:ext>
            </a:extLst>
          </p:cNvPr>
          <p:cNvSpPr/>
          <p:nvPr/>
        </p:nvSpPr>
        <p:spPr>
          <a:xfrm>
            <a:off x="571500" y="2894403"/>
            <a:ext cx="1381165" cy="600437"/>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a:solidFill>
                  <a:schemeClr val="tx1"/>
                </a:solidFill>
                <a:latin typeface="Arial"/>
                <a:cs typeface="Arial"/>
              </a:rPr>
              <a:t>A</a:t>
            </a:r>
            <a:endParaRPr lang="en-GB" sz="2000" b="1">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26DB3D3-E5EA-4ABD-8722-C23665297DCE}"/>
              </a:ext>
            </a:extLst>
          </p:cNvPr>
          <p:cNvSpPr/>
          <p:nvPr/>
        </p:nvSpPr>
        <p:spPr>
          <a:xfrm>
            <a:off x="565899" y="3601578"/>
            <a:ext cx="1381165" cy="2995774"/>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700">
                <a:solidFill>
                  <a:schemeClr val="tx1"/>
                </a:solidFill>
                <a:latin typeface="Arial"/>
                <a:cs typeface="Arial"/>
              </a:rPr>
              <a:t>The existing provider is the only capable provider.</a:t>
            </a:r>
          </a:p>
        </p:txBody>
      </p:sp>
      <p:sp>
        <p:nvSpPr>
          <p:cNvPr id="12" name="Rectangle: Rounded Corners 11">
            <a:extLst>
              <a:ext uri="{FF2B5EF4-FFF2-40B4-BE49-F238E27FC236}">
                <a16:creationId xmlns:a16="http://schemas.microsoft.com/office/drawing/2014/main" id="{63E778B4-520B-480C-A7FA-2F155FBB9896}"/>
              </a:ext>
            </a:extLst>
          </p:cNvPr>
          <p:cNvSpPr/>
          <p:nvPr/>
        </p:nvSpPr>
        <p:spPr>
          <a:xfrm>
            <a:off x="6215616" y="2894404"/>
            <a:ext cx="2637318" cy="3692680"/>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700">
                <a:solidFill>
                  <a:schemeClr val="tx1"/>
                </a:solidFill>
                <a:latin typeface="Arial" panose="020B0604020202020204" pitchFamily="34" charset="0"/>
                <a:cs typeface="Arial" panose="020B0604020202020204" pitchFamily="34" charset="0"/>
              </a:rPr>
              <a:t>Allows the relevant authority to make a judgement on which provider is most suitable based on consideration of the key criteria. Award without competitive tender.</a:t>
            </a:r>
          </a:p>
        </p:txBody>
      </p:sp>
      <p:sp>
        <p:nvSpPr>
          <p:cNvPr id="13" name="Rectangle: Rounded Corners 12">
            <a:extLst>
              <a:ext uri="{FF2B5EF4-FFF2-40B4-BE49-F238E27FC236}">
                <a16:creationId xmlns:a16="http://schemas.microsoft.com/office/drawing/2014/main" id="{ED07B3AB-3B38-4503-9896-0D288B6B478A}"/>
              </a:ext>
            </a:extLst>
          </p:cNvPr>
          <p:cNvSpPr/>
          <p:nvPr/>
        </p:nvSpPr>
        <p:spPr>
          <a:xfrm>
            <a:off x="571500" y="1847506"/>
            <a:ext cx="5553075" cy="934800"/>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a:solidFill>
                  <a:schemeClr val="tx1"/>
                </a:solidFill>
                <a:latin typeface="Arial"/>
                <a:cs typeface="Arial"/>
              </a:rPr>
              <a:t>Direct award processes</a:t>
            </a:r>
          </a:p>
        </p:txBody>
      </p:sp>
      <p:sp>
        <p:nvSpPr>
          <p:cNvPr id="14" name="Rectangle: Rounded Corners 13">
            <a:extLst>
              <a:ext uri="{FF2B5EF4-FFF2-40B4-BE49-F238E27FC236}">
                <a16:creationId xmlns:a16="http://schemas.microsoft.com/office/drawing/2014/main" id="{67B3C4CD-784A-42C4-8599-596BEDE740EA}"/>
              </a:ext>
            </a:extLst>
          </p:cNvPr>
          <p:cNvSpPr/>
          <p:nvPr/>
        </p:nvSpPr>
        <p:spPr>
          <a:xfrm>
            <a:off x="6215616" y="1847506"/>
            <a:ext cx="2637318" cy="934801"/>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The most suitable provider process</a:t>
            </a:r>
          </a:p>
        </p:txBody>
      </p:sp>
      <p:sp>
        <p:nvSpPr>
          <p:cNvPr id="15" name="Rectangle: Rounded Corners 14">
            <a:extLst>
              <a:ext uri="{FF2B5EF4-FFF2-40B4-BE49-F238E27FC236}">
                <a16:creationId xmlns:a16="http://schemas.microsoft.com/office/drawing/2014/main" id="{4A59CB54-64F7-4E2F-875A-661780EC4847}"/>
              </a:ext>
            </a:extLst>
          </p:cNvPr>
          <p:cNvSpPr/>
          <p:nvPr/>
        </p:nvSpPr>
        <p:spPr>
          <a:xfrm>
            <a:off x="8943975" y="1847506"/>
            <a:ext cx="2637318" cy="930285"/>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The competitive process</a:t>
            </a:r>
          </a:p>
        </p:txBody>
      </p:sp>
      <p:sp>
        <p:nvSpPr>
          <p:cNvPr id="16" name="Rectangle: Rounded Corners 15">
            <a:extLst>
              <a:ext uri="{FF2B5EF4-FFF2-40B4-BE49-F238E27FC236}">
                <a16:creationId xmlns:a16="http://schemas.microsoft.com/office/drawing/2014/main" id="{448C859A-B8B7-48F1-ACA5-4CC4DD47D3CD}"/>
              </a:ext>
            </a:extLst>
          </p:cNvPr>
          <p:cNvSpPr/>
          <p:nvPr/>
        </p:nvSpPr>
        <p:spPr>
          <a:xfrm>
            <a:off x="2016238" y="2894403"/>
            <a:ext cx="1717561" cy="600437"/>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a:solidFill>
                  <a:schemeClr val="tx1"/>
                </a:solidFill>
                <a:latin typeface="Arial"/>
                <a:cs typeface="Arial"/>
              </a:rPr>
              <a:t>B</a:t>
            </a:r>
            <a:endParaRPr lang="en-GB" sz="2000" b="1">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281A308D-764B-4B26-8AEA-A5AE6E22CDBA}"/>
              </a:ext>
            </a:extLst>
          </p:cNvPr>
          <p:cNvSpPr/>
          <p:nvPr/>
        </p:nvSpPr>
        <p:spPr>
          <a:xfrm>
            <a:off x="3823150" y="2894403"/>
            <a:ext cx="2301426" cy="600437"/>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2000" b="1">
                <a:solidFill>
                  <a:schemeClr val="tx1"/>
                </a:solidFill>
                <a:latin typeface="Arial"/>
                <a:cs typeface="Arial"/>
              </a:rPr>
              <a:t>C</a:t>
            </a:r>
          </a:p>
        </p:txBody>
      </p:sp>
      <p:sp>
        <p:nvSpPr>
          <p:cNvPr id="18" name="Rectangle: Rounded Corners 17">
            <a:extLst>
              <a:ext uri="{FF2B5EF4-FFF2-40B4-BE49-F238E27FC236}">
                <a16:creationId xmlns:a16="http://schemas.microsoft.com/office/drawing/2014/main" id="{8A956DED-3FBD-4ABD-AC88-AAC0590577CF}"/>
              </a:ext>
            </a:extLst>
          </p:cNvPr>
          <p:cNvSpPr/>
          <p:nvPr/>
        </p:nvSpPr>
        <p:spPr>
          <a:xfrm>
            <a:off x="2018938" y="3595412"/>
            <a:ext cx="1714861" cy="2995774"/>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700">
                <a:solidFill>
                  <a:schemeClr val="tx1"/>
                </a:solidFill>
                <a:latin typeface="Arial"/>
                <a:cs typeface="Arial"/>
              </a:rPr>
              <a:t>People have a choice of providers, and the number of providers is not restricted by the relevant authority.</a:t>
            </a:r>
          </a:p>
        </p:txBody>
      </p:sp>
      <p:sp>
        <p:nvSpPr>
          <p:cNvPr id="19" name="Rectangle: Rounded Corners 18">
            <a:extLst>
              <a:ext uri="{FF2B5EF4-FFF2-40B4-BE49-F238E27FC236}">
                <a16:creationId xmlns:a16="http://schemas.microsoft.com/office/drawing/2014/main" id="{5489BCDA-1785-4E47-8BD5-3AE84128B2C4}"/>
              </a:ext>
            </a:extLst>
          </p:cNvPr>
          <p:cNvSpPr/>
          <p:nvPr/>
        </p:nvSpPr>
        <p:spPr>
          <a:xfrm>
            <a:off x="3823150" y="3595412"/>
            <a:ext cx="2301426" cy="2995773"/>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700">
                <a:solidFill>
                  <a:schemeClr val="tx1"/>
                </a:solidFill>
                <a:latin typeface="Arial"/>
                <a:cs typeface="Arial"/>
              </a:rPr>
              <a:t>The existing provider is </a:t>
            </a:r>
            <a:r>
              <a:rPr lang="en-GB" sz="1700">
                <a:solidFill>
                  <a:schemeClr val="tx1"/>
                </a:solidFill>
                <a:latin typeface="Arial"/>
                <a:ea typeface="+mn-lt"/>
                <a:cs typeface="Arial"/>
              </a:rPr>
              <a:t>s</a:t>
            </a:r>
            <a:r>
              <a:rPr lang="en-GB" sz="1700">
                <a:latin typeface="Arial"/>
                <a:ea typeface="+mn-lt"/>
                <a:cs typeface="Arial"/>
              </a:rPr>
              <a:t>atisfying the existing contract and will likely satisfy the proposed new contract, and the </a:t>
            </a:r>
            <a:r>
              <a:rPr lang="en-GB" sz="1700">
                <a:latin typeface="Arial"/>
                <a:ea typeface="+mn-lt"/>
                <a:cs typeface="+mn-lt"/>
              </a:rPr>
              <a:t>contract is not changing considerably.</a:t>
            </a:r>
          </a:p>
        </p:txBody>
      </p:sp>
      <p:sp>
        <p:nvSpPr>
          <p:cNvPr id="21" name="Rectangle: Rounded Corners 20">
            <a:extLst>
              <a:ext uri="{FF2B5EF4-FFF2-40B4-BE49-F238E27FC236}">
                <a16:creationId xmlns:a16="http://schemas.microsoft.com/office/drawing/2014/main" id="{F39EC31D-4934-404B-ABD9-ADFD4A67E7C3}"/>
              </a:ext>
            </a:extLst>
          </p:cNvPr>
          <p:cNvSpPr/>
          <p:nvPr/>
        </p:nvSpPr>
        <p:spPr>
          <a:xfrm>
            <a:off x="8942284" y="2894404"/>
            <a:ext cx="2637318" cy="3692680"/>
          </a:xfrm>
          <a:prstGeom prst="roundRect">
            <a:avLst/>
          </a:prstGeom>
          <a:ln>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700">
                <a:latin typeface="Arial" panose="020B0604020202020204" pitchFamily="34" charset="0"/>
                <a:cs typeface="Arial" panose="020B0604020202020204" pitchFamily="34" charset="0"/>
              </a:rPr>
              <a:t>Where the relevant authority cannot use any of the other processes or wishes to run a competitive exercise</a:t>
            </a:r>
            <a:r>
              <a:rPr lang="en-GB" sz="1700">
                <a:solidFill>
                  <a:schemeClr val="tx1"/>
                </a:solidFill>
                <a:latin typeface="Arial" panose="020B0604020202020204" pitchFamily="34" charset="0"/>
                <a:cs typeface="Arial" panose="020B0604020202020204" pitchFamily="34" charset="0"/>
              </a:rPr>
              <a:t>.</a:t>
            </a:r>
          </a:p>
        </p:txBody>
      </p:sp>
      <p:pic>
        <p:nvPicPr>
          <p:cNvPr id="22" name="Picture 21" descr="Logo&#10;&#10;Description automatically generated">
            <a:extLst>
              <a:ext uri="{FF2B5EF4-FFF2-40B4-BE49-F238E27FC236}">
                <a16:creationId xmlns:a16="http://schemas.microsoft.com/office/drawing/2014/main" id="{147300E3-D841-4B92-9355-3301F6269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23" name="Title 1">
            <a:extLst>
              <a:ext uri="{FF2B5EF4-FFF2-40B4-BE49-F238E27FC236}">
                <a16:creationId xmlns:a16="http://schemas.microsoft.com/office/drawing/2014/main" id="{E3F57C42-AA1F-4289-B14A-73B2CB6A3A6C}"/>
              </a:ext>
            </a:extLst>
          </p:cNvPr>
          <p:cNvSpPr txBox="1">
            <a:spLocks/>
          </p:cNvSpPr>
          <p:nvPr/>
        </p:nvSpPr>
        <p:spPr>
          <a:xfrm>
            <a:off x="1989604" y="132972"/>
            <a:ext cx="8212793"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dirty="0">
                <a:solidFill>
                  <a:srgbClr val="005EB8"/>
                </a:solidFill>
                <a:latin typeface="Arial" panose="020B0604020202020204" pitchFamily="34" charset="0"/>
                <a:cs typeface="Arial" panose="020B0604020202020204" pitchFamily="34" charset="0"/>
              </a:rPr>
              <a:t>Overview of the decision-making circumstances</a:t>
            </a:r>
          </a:p>
        </p:txBody>
      </p:sp>
      <p:grpSp>
        <p:nvGrpSpPr>
          <p:cNvPr id="24" name="Group 23">
            <a:extLst>
              <a:ext uri="{FF2B5EF4-FFF2-40B4-BE49-F238E27FC236}">
                <a16:creationId xmlns:a16="http://schemas.microsoft.com/office/drawing/2014/main" id="{F0400DD0-D83F-4104-8101-D800D4ADA8FB}"/>
              </a:ext>
            </a:extLst>
          </p:cNvPr>
          <p:cNvGrpSpPr/>
          <p:nvPr/>
        </p:nvGrpSpPr>
        <p:grpSpPr>
          <a:xfrm>
            <a:off x="83993" y="74533"/>
            <a:ext cx="1620000" cy="1620983"/>
            <a:chOff x="4956463" y="4416134"/>
            <a:chExt cx="1620000" cy="1620983"/>
          </a:xfrm>
        </p:grpSpPr>
        <p:sp>
          <p:nvSpPr>
            <p:cNvPr id="25" name="Oval 24">
              <a:extLst>
                <a:ext uri="{FF2B5EF4-FFF2-40B4-BE49-F238E27FC236}">
                  <a16:creationId xmlns:a16="http://schemas.microsoft.com/office/drawing/2014/main" id="{305F7EDE-732D-4CD2-AC2C-7C92E284A649}"/>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500"/>
            </a:p>
          </p:txBody>
        </p:sp>
        <p:sp>
          <p:nvSpPr>
            <p:cNvPr id="26" name="TextBox 25">
              <a:extLst>
                <a:ext uri="{FF2B5EF4-FFF2-40B4-BE49-F238E27FC236}">
                  <a16:creationId xmlns:a16="http://schemas.microsoft.com/office/drawing/2014/main" id="{A2294C78-35AB-4109-8768-1322F7122184}"/>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6</a:t>
              </a:r>
            </a:p>
          </p:txBody>
        </p:sp>
      </p:grpSp>
    </p:spTree>
    <p:extLst>
      <p:ext uri="{BB962C8B-B14F-4D97-AF65-F5344CB8AC3E}">
        <p14:creationId xmlns:p14="http://schemas.microsoft.com/office/powerpoint/2010/main" val="255074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405" y="25200"/>
            <a:ext cx="6336704" cy="1049109"/>
          </a:xfrm>
        </p:spPr>
        <p:txBody>
          <a:bodyPr>
            <a:noAutofit/>
          </a:bodyPr>
          <a:lstStyle/>
          <a:p>
            <a:r>
              <a:rPr lang="en-GB">
                <a:solidFill>
                  <a:srgbClr val="005EB8"/>
                </a:solidFill>
                <a:latin typeface="Arial" panose="020B0604020202020204" pitchFamily="34" charset="0"/>
                <a:cs typeface="Arial" panose="020B0604020202020204" pitchFamily="34" charset="0"/>
              </a:rPr>
              <a:t>Getting to the right decision</a:t>
            </a:r>
          </a:p>
        </p:txBody>
      </p:sp>
      <p:pic>
        <p:nvPicPr>
          <p:cNvPr id="29" name="Picture 28" descr="Logo&#10;&#10;Description automatically generated">
            <a:extLst>
              <a:ext uri="{FF2B5EF4-FFF2-40B4-BE49-F238E27FC236}">
                <a16:creationId xmlns:a16="http://schemas.microsoft.com/office/drawing/2014/main" id="{510211CD-EA11-46B8-895E-204B70B71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79" name="Group 78">
            <a:extLst>
              <a:ext uri="{FF2B5EF4-FFF2-40B4-BE49-F238E27FC236}">
                <a16:creationId xmlns:a16="http://schemas.microsoft.com/office/drawing/2014/main" id="{8BAA1FCF-A69C-42BB-8C7A-5A42AEFB2302}"/>
              </a:ext>
            </a:extLst>
          </p:cNvPr>
          <p:cNvGrpSpPr/>
          <p:nvPr/>
        </p:nvGrpSpPr>
        <p:grpSpPr>
          <a:xfrm>
            <a:off x="93518" y="45958"/>
            <a:ext cx="1620000" cy="1620983"/>
            <a:chOff x="4956463" y="4416134"/>
            <a:chExt cx="1620000" cy="1620983"/>
          </a:xfrm>
        </p:grpSpPr>
        <p:sp>
          <p:nvSpPr>
            <p:cNvPr id="80" name="Oval 79">
              <a:extLst>
                <a:ext uri="{FF2B5EF4-FFF2-40B4-BE49-F238E27FC236}">
                  <a16:creationId xmlns:a16="http://schemas.microsoft.com/office/drawing/2014/main" id="{1677B215-0C06-4D9D-9934-AA35BD7D89AF}"/>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5" name="TextBox 84">
              <a:extLst>
                <a:ext uri="{FF2B5EF4-FFF2-40B4-BE49-F238E27FC236}">
                  <a16:creationId xmlns:a16="http://schemas.microsoft.com/office/drawing/2014/main" id="{D3D706A4-4DEF-42F6-AD3D-A9738CC9F201}"/>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6</a:t>
              </a:r>
            </a:p>
          </p:txBody>
        </p:sp>
      </p:grpSp>
      <p:pic>
        <p:nvPicPr>
          <p:cNvPr id="52" name="Picture 51">
            <a:extLst>
              <a:ext uri="{FF2B5EF4-FFF2-40B4-BE49-F238E27FC236}">
                <a16:creationId xmlns:a16="http://schemas.microsoft.com/office/drawing/2014/main" id="{42044A62-C7FA-6ED7-263C-76350022F581}"/>
              </a:ext>
            </a:extLst>
          </p:cNvPr>
          <p:cNvPicPr>
            <a:picLocks noChangeAspect="1"/>
          </p:cNvPicPr>
          <p:nvPr/>
        </p:nvPicPr>
        <p:blipFill>
          <a:blip r:embed="rId4"/>
          <a:stretch>
            <a:fillRect/>
          </a:stretch>
        </p:blipFill>
        <p:spPr>
          <a:xfrm>
            <a:off x="3248024" y="917212"/>
            <a:ext cx="5629275" cy="5930575"/>
          </a:xfrm>
          <a:prstGeom prst="rect">
            <a:avLst/>
          </a:prstGeom>
        </p:spPr>
      </p:pic>
    </p:spTree>
    <p:extLst>
      <p:ext uri="{BB962C8B-B14F-4D97-AF65-F5344CB8AC3E}">
        <p14:creationId xmlns:p14="http://schemas.microsoft.com/office/powerpoint/2010/main" val="404941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299" y="44624"/>
            <a:ext cx="5467402" cy="1368152"/>
          </a:xfrm>
        </p:spPr>
        <p:txBody>
          <a:bodyPr>
            <a:normAutofit/>
          </a:bodyPr>
          <a:lstStyle/>
          <a:p>
            <a:r>
              <a:rPr lang="en-GB">
                <a:solidFill>
                  <a:srgbClr val="005EB8"/>
                </a:solidFill>
                <a:latin typeface="Arial" panose="020B0604020202020204" pitchFamily="34" charset="0"/>
                <a:cs typeface="Arial" panose="020B0604020202020204" pitchFamily="34" charset="0"/>
              </a:rPr>
              <a:t>Framework agreements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762837"/>
            <a:ext cx="11089232" cy="926726"/>
          </a:xfrm>
        </p:spPr>
        <p:txBody>
          <a:bodyPr>
            <a:normAutofit/>
          </a:bodyPr>
          <a:lstStyle/>
          <a:p>
            <a:pPr marL="0" indent="0">
              <a:buNone/>
            </a:pPr>
            <a:r>
              <a:rPr lang="en-GB" sz="2100">
                <a:latin typeface="Arial" panose="020B0604020202020204" pitchFamily="34" charset="0"/>
                <a:cs typeface="Arial" panose="020B0604020202020204" pitchFamily="34" charset="0"/>
              </a:rPr>
              <a:t>Relevant authorities may establish framework agreements under the PSR to arrange in-scope health care services. To note:</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62BAA94E-0C26-4878-9C24-1817FEA6DBBE}"/>
              </a:ext>
            </a:extLst>
          </p:cNvPr>
          <p:cNvGrpSpPr/>
          <p:nvPr/>
        </p:nvGrpSpPr>
        <p:grpSpPr>
          <a:xfrm>
            <a:off x="93518" y="72280"/>
            <a:ext cx="1620000" cy="1620983"/>
            <a:chOff x="124691" y="175739"/>
            <a:chExt cx="1620000" cy="1620983"/>
          </a:xfrm>
        </p:grpSpPr>
        <p:sp>
          <p:nvSpPr>
            <p:cNvPr id="6" name="Oval 5">
              <a:extLst>
                <a:ext uri="{FF2B5EF4-FFF2-40B4-BE49-F238E27FC236}">
                  <a16:creationId xmlns:a16="http://schemas.microsoft.com/office/drawing/2014/main" id="{F0BCC7C7-1FBD-4E30-8275-06AFF7656273}"/>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6E8472-5999-4E80-80D5-7D5283218DC9}"/>
                </a:ext>
              </a:extLst>
            </p:cNvPr>
            <p:cNvSpPr txBox="1"/>
            <p:nvPr/>
          </p:nvSpPr>
          <p:spPr>
            <a:xfrm>
              <a:off x="124692" y="593815"/>
              <a:ext cx="1619999" cy="784830"/>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16</a:t>
              </a:r>
            </a:p>
            <a:p>
              <a:pPr algn="ctr"/>
              <a:r>
                <a:rPr lang="en-GB" sz="1500" b="1">
                  <a:latin typeface="Arial" panose="020B0604020202020204" pitchFamily="34" charset="0"/>
                  <a:cs typeface="Arial" panose="020B0604020202020204" pitchFamily="34" charset="0"/>
                </a:rPr>
                <a:t>Regulation 17</a:t>
              </a:r>
            </a:p>
            <a:p>
              <a:pPr algn="ctr"/>
              <a:r>
                <a:rPr lang="en-GB" sz="1500" b="1">
                  <a:latin typeface="Arial" panose="020B0604020202020204" pitchFamily="34" charset="0"/>
                  <a:cs typeface="Arial" panose="020B0604020202020204" pitchFamily="34" charset="0"/>
                </a:rPr>
                <a:t>Regulation 18</a:t>
              </a:r>
            </a:p>
          </p:txBody>
        </p:sp>
      </p:grpSp>
      <p:grpSp>
        <p:nvGrpSpPr>
          <p:cNvPr id="37" name="Group 36">
            <a:extLst>
              <a:ext uri="{FF2B5EF4-FFF2-40B4-BE49-F238E27FC236}">
                <a16:creationId xmlns:a16="http://schemas.microsoft.com/office/drawing/2014/main" id="{1A6F0506-E78E-46F1-87A9-E5B32C83672F}"/>
              </a:ext>
            </a:extLst>
          </p:cNvPr>
          <p:cNvGrpSpPr/>
          <p:nvPr/>
        </p:nvGrpSpPr>
        <p:grpSpPr>
          <a:xfrm>
            <a:off x="123495" y="2760401"/>
            <a:ext cx="9746062" cy="900000"/>
            <a:chOff x="123495" y="2760401"/>
            <a:chExt cx="9746062" cy="900000"/>
          </a:xfrm>
        </p:grpSpPr>
        <p:grpSp>
          <p:nvGrpSpPr>
            <p:cNvPr id="25" name="Group 24">
              <a:extLst>
                <a:ext uri="{FF2B5EF4-FFF2-40B4-BE49-F238E27FC236}">
                  <a16:creationId xmlns:a16="http://schemas.microsoft.com/office/drawing/2014/main" id="{FD565EA0-F5F0-48D3-95A3-59A6A31AE46C}"/>
                </a:ext>
              </a:extLst>
            </p:cNvPr>
            <p:cNvGrpSpPr/>
            <p:nvPr/>
          </p:nvGrpSpPr>
          <p:grpSpPr>
            <a:xfrm>
              <a:off x="123495" y="2760401"/>
              <a:ext cx="9746062" cy="900000"/>
              <a:chOff x="123495" y="2760401"/>
              <a:chExt cx="9746062" cy="900000"/>
            </a:xfrm>
          </p:grpSpPr>
          <p:sp>
            <p:nvSpPr>
              <p:cNvPr id="14" name="Freeform: Shape 13">
                <a:extLst>
                  <a:ext uri="{FF2B5EF4-FFF2-40B4-BE49-F238E27FC236}">
                    <a16:creationId xmlns:a16="http://schemas.microsoft.com/office/drawing/2014/main" id="{B1A93E37-2706-4B7F-A4D4-350574D101B7}"/>
                  </a:ext>
                </a:extLst>
              </p:cNvPr>
              <p:cNvSpPr/>
              <p:nvPr/>
            </p:nvSpPr>
            <p:spPr>
              <a:xfrm>
                <a:off x="388689" y="2914551"/>
                <a:ext cx="9480868" cy="607794"/>
              </a:xfrm>
              <a:custGeom>
                <a:avLst/>
                <a:gdLst>
                  <a:gd name="connsiteX0" fmla="*/ 0 w 11169456"/>
                  <a:gd name="connsiteY0" fmla="*/ 0 h 607792"/>
                  <a:gd name="connsiteX1" fmla="*/ 10865560 w 11169456"/>
                  <a:gd name="connsiteY1" fmla="*/ 0 h 607792"/>
                  <a:gd name="connsiteX2" fmla="*/ 11169456 w 11169456"/>
                  <a:gd name="connsiteY2" fmla="*/ 303896 h 607792"/>
                  <a:gd name="connsiteX3" fmla="*/ 10865560 w 11169456"/>
                  <a:gd name="connsiteY3" fmla="*/ 607792 h 607792"/>
                  <a:gd name="connsiteX4" fmla="*/ 0 w 11169456"/>
                  <a:gd name="connsiteY4" fmla="*/ 607792 h 607792"/>
                  <a:gd name="connsiteX5" fmla="*/ 0 w 11169456"/>
                  <a:gd name="connsiteY5" fmla="*/ 0 h 60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607792">
                    <a:moveTo>
                      <a:pt x="11169456" y="607791"/>
                    </a:moveTo>
                    <a:lnTo>
                      <a:pt x="303896" y="607791"/>
                    </a:lnTo>
                    <a:lnTo>
                      <a:pt x="0" y="303896"/>
                    </a:lnTo>
                    <a:lnTo>
                      <a:pt x="303896" y="1"/>
                    </a:lnTo>
                    <a:lnTo>
                      <a:pt x="11169456" y="1"/>
                    </a:lnTo>
                    <a:lnTo>
                      <a:pt x="11169456" y="60779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6931" tIns="68581" rIns="128016" bIns="68581"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Establishment of the framework agreement must follow the competitive process.</a:t>
                </a:r>
              </a:p>
            </p:txBody>
          </p:sp>
          <p:sp>
            <p:nvSpPr>
              <p:cNvPr id="15" name="Oval 14">
                <a:extLst>
                  <a:ext uri="{FF2B5EF4-FFF2-40B4-BE49-F238E27FC236}">
                    <a16:creationId xmlns:a16="http://schemas.microsoft.com/office/drawing/2014/main" id="{9F127C69-579C-4CD2-BCF7-14692F37A8E8}"/>
                  </a:ext>
                </a:extLst>
              </p:cNvPr>
              <p:cNvSpPr/>
              <p:nvPr/>
            </p:nvSpPr>
            <p:spPr>
              <a:xfrm>
                <a:off x="123495" y="2760401"/>
                <a:ext cx="900000" cy="900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sp>
          <p:nvSpPr>
            <p:cNvPr id="29" name="Oval 28">
              <a:extLst>
                <a:ext uri="{FF2B5EF4-FFF2-40B4-BE49-F238E27FC236}">
                  <a16:creationId xmlns:a16="http://schemas.microsoft.com/office/drawing/2014/main" id="{AF2F42DA-4E95-4352-86F1-3388F5F012C5}"/>
                </a:ext>
              </a:extLst>
            </p:cNvPr>
            <p:cNvSpPr/>
            <p:nvPr/>
          </p:nvSpPr>
          <p:spPr>
            <a:xfrm>
              <a:off x="303495" y="2945623"/>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38" name="Group 37">
            <a:extLst>
              <a:ext uri="{FF2B5EF4-FFF2-40B4-BE49-F238E27FC236}">
                <a16:creationId xmlns:a16="http://schemas.microsoft.com/office/drawing/2014/main" id="{C0F455AB-8B27-4E9B-A828-A827A61411AD}"/>
              </a:ext>
            </a:extLst>
          </p:cNvPr>
          <p:cNvGrpSpPr/>
          <p:nvPr/>
        </p:nvGrpSpPr>
        <p:grpSpPr>
          <a:xfrm>
            <a:off x="521081" y="3965167"/>
            <a:ext cx="10391071" cy="1080000"/>
            <a:chOff x="521081" y="3965167"/>
            <a:chExt cx="10391071" cy="1080000"/>
          </a:xfrm>
        </p:grpSpPr>
        <p:grpSp>
          <p:nvGrpSpPr>
            <p:cNvPr id="26" name="Group 25">
              <a:extLst>
                <a:ext uri="{FF2B5EF4-FFF2-40B4-BE49-F238E27FC236}">
                  <a16:creationId xmlns:a16="http://schemas.microsoft.com/office/drawing/2014/main" id="{003CECE8-97B2-44BC-9C2C-B6C6451A6145}"/>
                </a:ext>
              </a:extLst>
            </p:cNvPr>
            <p:cNvGrpSpPr/>
            <p:nvPr/>
          </p:nvGrpSpPr>
          <p:grpSpPr>
            <a:xfrm>
              <a:off x="521081" y="3965167"/>
              <a:ext cx="10391071" cy="1080000"/>
              <a:chOff x="371970" y="3927325"/>
              <a:chExt cx="10391071" cy="1080000"/>
            </a:xfrm>
          </p:grpSpPr>
          <p:sp>
            <p:nvSpPr>
              <p:cNvPr id="16" name="Freeform: Shape 15">
                <a:extLst>
                  <a:ext uri="{FF2B5EF4-FFF2-40B4-BE49-F238E27FC236}">
                    <a16:creationId xmlns:a16="http://schemas.microsoft.com/office/drawing/2014/main" id="{9DEF285B-F3A5-4962-AD7E-EB691314D0A4}"/>
                  </a:ext>
                </a:extLst>
              </p:cNvPr>
              <p:cNvSpPr/>
              <p:nvPr/>
            </p:nvSpPr>
            <p:spPr>
              <a:xfrm>
                <a:off x="637165" y="3971379"/>
                <a:ext cx="10125876" cy="991891"/>
              </a:xfrm>
              <a:custGeom>
                <a:avLst/>
                <a:gdLst>
                  <a:gd name="connsiteX0" fmla="*/ 0 w 11169456"/>
                  <a:gd name="connsiteY0" fmla="*/ 0 h 991889"/>
                  <a:gd name="connsiteX1" fmla="*/ 10673512 w 11169456"/>
                  <a:gd name="connsiteY1" fmla="*/ 0 h 991889"/>
                  <a:gd name="connsiteX2" fmla="*/ 11169456 w 11169456"/>
                  <a:gd name="connsiteY2" fmla="*/ 495945 h 991889"/>
                  <a:gd name="connsiteX3" fmla="*/ 10673512 w 11169456"/>
                  <a:gd name="connsiteY3" fmla="*/ 991889 h 991889"/>
                  <a:gd name="connsiteX4" fmla="*/ 0 w 11169456"/>
                  <a:gd name="connsiteY4" fmla="*/ 991889 h 991889"/>
                  <a:gd name="connsiteX5" fmla="*/ 0 w 11169456"/>
                  <a:gd name="connsiteY5" fmla="*/ 0 h 99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991889">
                    <a:moveTo>
                      <a:pt x="11169456" y="991888"/>
                    </a:moveTo>
                    <a:lnTo>
                      <a:pt x="495944" y="991888"/>
                    </a:lnTo>
                    <a:lnTo>
                      <a:pt x="0" y="495944"/>
                    </a:lnTo>
                    <a:lnTo>
                      <a:pt x="495944" y="1"/>
                    </a:lnTo>
                    <a:lnTo>
                      <a:pt x="11169456" y="1"/>
                    </a:lnTo>
                    <a:lnTo>
                      <a:pt x="11169456" y="991888"/>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2955" tIns="68581" rIns="128016" bIns="68581"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E33E632-C76E-4397-8970-36F4E2141743}"/>
                  </a:ext>
                </a:extLst>
              </p:cNvPr>
              <p:cNvSpPr/>
              <p:nvPr/>
            </p:nvSpPr>
            <p:spPr>
              <a:xfrm>
                <a:off x="371970" y="3927325"/>
                <a:ext cx="1080000" cy="1080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4" name="TextBox 23">
                <a:extLst>
                  <a:ext uri="{FF2B5EF4-FFF2-40B4-BE49-F238E27FC236}">
                    <a16:creationId xmlns:a16="http://schemas.microsoft.com/office/drawing/2014/main" id="{CEDDC7D1-B1C7-4043-8890-558C3EFDD532}"/>
                  </a:ext>
                </a:extLst>
              </p:cNvPr>
              <p:cNvSpPr txBox="1"/>
              <p:nvPr/>
            </p:nvSpPr>
            <p:spPr>
              <a:xfrm>
                <a:off x="1554480" y="4136539"/>
                <a:ext cx="9208561" cy="646331"/>
              </a:xfrm>
              <a:prstGeom prst="rect">
                <a:avLst/>
              </a:prstGeom>
              <a:noFill/>
            </p:spPr>
            <p:txBody>
              <a:bodyPr wrap="square" rtlCol="0">
                <a:spAutoFit/>
              </a:bodyPr>
              <a:lstStyle/>
              <a:p>
                <a:r>
                  <a:rPr lang="en-GB" sz="1800" kern="1200">
                    <a:solidFill>
                      <a:schemeClr val="bg1"/>
                    </a:solidFill>
                    <a:latin typeface="Arial" panose="020B0604020202020204" pitchFamily="34" charset="0"/>
                    <a:cs typeface="Arial" panose="020B0604020202020204" pitchFamily="34" charset="0"/>
                  </a:rPr>
                  <a:t>After a framework agreement has been established, relevant authorities that are party to the framework agreement may award contracts to providers also party to the agreement. </a:t>
                </a:r>
                <a:endParaRPr lang="en-GB">
                  <a:solidFill>
                    <a:schemeClr val="bg1"/>
                  </a:solidFill>
                </a:endParaRPr>
              </a:p>
            </p:txBody>
          </p:sp>
        </p:grpSp>
        <p:sp>
          <p:nvSpPr>
            <p:cNvPr id="30" name="Oval 29">
              <a:extLst>
                <a:ext uri="{FF2B5EF4-FFF2-40B4-BE49-F238E27FC236}">
                  <a16:creationId xmlns:a16="http://schemas.microsoft.com/office/drawing/2014/main" id="{F2146600-36EE-4C48-82D1-1DEA5156B196}"/>
                </a:ext>
              </a:extLst>
            </p:cNvPr>
            <p:cNvSpPr/>
            <p:nvPr/>
          </p:nvSpPr>
          <p:spPr>
            <a:xfrm>
              <a:off x="791081" y="4235166"/>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grpSp>
        <p:nvGrpSpPr>
          <p:cNvPr id="39" name="Group 38">
            <a:extLst>
              <a:ext uri="{FF2B5EF4-FFF2-40B4-BE49-F238E27FC236}">
                <a16:creationId xmlns:a16="http://schemas.microsoft.com/office/drawing/2014/main" id="{F1D44591-0102-44C9-9479-87D654996598}"/>
              </a:ext>
            </a:extLst>
          </p:cNvPr>
          <p:cNvGrpSpPr/>
          <p:nvPr/>
        </p:nvGrpSpPr>
        <p:grpSpPr>
          <a:xfrm>
            <a:off x="924480" y="5349933"/>
            <a:ext cx="11160207" cy="1404000"/>
            <a:chOff x="924480" y="5349933"/>
            <a:chExt cx="11160207" cy="1404000"/>
          </a:xfrm>
        </p:grpSpPr>
        <p:grpSp>
          <p:nvGrpSpPr>
            <p:cNvPr id="28" name="Group 27">
              <a:extLst>
                <a:ext uri="{FF2B5EF4-FFF2-40B4-BE49-F238E27FC236}">
                  <a16:creationId xmlns:a16="http://schemas.microsoft.com/office/drawing/2014/main" id="{E27DFD55-0A32-4B91-A91F-11A61499C4EB}"/>
                </a:ext>
              </a:extLst>
            </p:cNvPr>
            <p:cNvGrpSpPr/>
            <p:nvPr/>
          </p:nvGrpSpPr>
          <p:grpSpPr>
            <a:xfrm>
              <a:off x="924480" y="5349933"/>
              <a:ext cx="11145600" cy="1404000"/>
              <a:chOff x="924480" y="5349933"/>
              <a:chExt cx="11145600" cy="1404000"/>
            </a:xfrm>
          </p:grpSpPr>
          <p:sp>
            <p:nvSpPr>
              <p:cNvPr id="18" name="Freeform: Shape 17">
                <a:extLst>
                  <a:ext uri="{FF2B5EF4-FFF2-40B4-BE49-F238E27FC236}">
                    <a16:creationId xmlns:a16="http://schemas.microsoft.com/office/drawing/2014/main" id="{941D656B-8DFF-443C-A87A-A3B5F96E1125}"/>
                  </a:ext>
                </a:extLst>
              </p:cNvPr>
              <p:cNvSpPr/>
              <p:nvPr/>
            </p:nvSpPr>
            <p:spPr>
              <a:xfrm>
                <a:off x="1183702" y="5401387"/>
                <a:ext cx="10774618" cy="1318774"/>
              </a:xfrm>
              <a:custGeom>
                <a:avLst/>
                <a:gdLst>
                  <a:gd name="connsiteX0" fmla="*/ 0 w 11169456"/>
                  <a:gd name="connsiteY0" fmla="*/ 0 h 1145157"/>
                  <a:gd name="connsiteX1" fmla="*/ 10596878 w 11169456"/>
                  <a:gd name="connsiteY1" fmla="*/ 0 h 1145157"/>
                  <a:gd name="connsiteX2" fmla="*/ 11169456 w 11169456"/>
                  <a:gd name="connsiteY2" fmla="*/ 572579 h 1145157"/>
                  <a:gd name="connsiteX3" fmla="*/ 10596878 w 11169456"/>
                  <a:gd name="connsiteY3" fmla="*/ 1145157 h 1145157"/>
                  <a:gd name="connsiteX4" fmla="*/ 0 w 11169456"/>
                  <a:gd name="connsiteY4" fmla="*/ 1145157 h 1145157"/>
                  <a:gd name="connsiteX5" fmla="*/ 0 w 11169456"/>
                  <a:gd name="connsiteY5" fmla="*/ 0 h 114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1145157">
                    <a:moveTo>
                      <a:pt x="11169456" y="1145156"/>
                    </a:moveTo>
                    <a:lnTo>
                      <a:pt x="572578" y="1145156"/>
                    </a:lnTo>
                    <a:lnTo>
                      <a:pt x="0" y="572578"/>
                    </a:lnTo>
                    <a:lnTo>
                      <a:pt x="572578" y="1"/>
                    </a:lnTo>
                    <a:lnTo>
                      <a:pt x="11169456" y="1"/>
                    </a:lnTo>
                    <a:lnTo>
                      <a:pt x="11169456" y="114515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1272" tIns="68581" rIns="128016" bIns="68581" numCol="1" spcCol="1270" anchor="t" anchorCtr="0">
                <a:noAutofit/>
              </a:bodyPr>
              <a:lstStyle/>
              <a:p>
                <a:pPr marL="0" lvl="0" indent="0" algn="l"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2844B9D8-6709-4902-82E9-3E542E8B1B03}"/>
                  </a:ext>
                </a:extLst>
              </p:cNvPr>
              <p:cNvSpPr/>
              <p:nvPr/>
            </p:nvSpPr>
            <p:spPr>
              <a:xfrm>
                <a:off x="924480" y="5349933"/>
                <a:ext cx="1404000" cy="1404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7" name="TextBox 26">
                <a:extLst>
                  <a:ext uri="{FF2B5EF4-FFF2-40B4-BE49-F238E27FC236}">
                    <a16:creationId xmlns:a16="http://schemas.microsoft.com/office/drawing/2014/main" id="{71416E70-DBB0-4E16-B295-BF40DC31846F}"/>
                  </a:ext>
                </a:extLst>
              </p:cNvPr>
              <p:cNvSpPr txBox="1"/>
              <p:nvPr/>
            </p:nvSpPr>
            <p:spPr>
              <a:xfrm>
                <a:off x="2368240" y="5445174"/>
                <a:ext cx="9701840" cy="1228028"/>
              </a:xfrm>
              <a:prstGeom prst="rect">
                <a:avLst/>
              </a:prstGeom>
              <a:noFill/>
            </p:spPr>
            <p:txBody>
              <a:bodyPr wrap="square" rtlCol="0">
                <a:sp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can award contracts based on a Framework Agreement in two ways:</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1. Without competition, so long as this is provided for in the terms and conditions of the Framework Agreement. </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Following the Competitive Process  </a:t>
                </a:r>
              </a:p>
            </p:txBody>
          </p:sp>
        </p:grpSp>
        <p:sp>
          <p:nvSpPr>
            <p:cNvPr id="31" name="Oval 30">
              <a:extLst>
                <a:ext uri="{FF2B5EF4-FFF2-40B4-BE49-F238E27FC236}">
                  <a16:creationId xmlns:a16="http://schemas.microsoft.com/office/drawing/2014/main" id="{661B5A4B-4DAA-4FA9-955F-DC6F1E3AA69E}"/>
                </a:ext>
              </a:extLst>
            </p:cNvPr>
            <p:cNvSpPr/>
            <p:nvPr/>
          </p:nvSpPr>
          <p:spPr>
            <a:xfrm>
              <a:off x="1351401" y="5780770"/>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nvGrpSpPr>
            <p:cNvPr id="32" name="Group 31">
              <a:extLst>
                <a:ext uri="{FF2B5EF4-FFF2-40B4-BE49-F238E27FC236}">
                  <a16:creationId xmlns:a16="http://schemas.microsoft.com/office/drawing/2014/main" id="{C4490D27-E300-4655-A186-F210754483DE}"/>
                </a:ext>
              </a:extLst>
            </p:cNvPr>
            <p:cNvGrpSpPr/>
            <p:nvPr/>
          </p:nvGrpSpPr>
          <p:grpSpPr>
            <a:xfrm>
              <a:off x="939087" y="5349933"/>
              <a:ext cx="11145600" cy="1404000"/>
              <a:chOff x="924480" y="5349933"/>
              <a:chExt cx="11145600" cy="1404000"/>
            </a:xfrm>
          </p:grpSpPr>
          <p:sp>
            <p:nvSpPr>
              <p:cNvPr id="33" name="Freeform: Shape 32">
                <a:extLst>
                  <a:ext uri="{FF2B5EF4-FFF2-40B4-BE49-F238E27FC236}">
                    <a16:creationId xmlns:a16="http://schemas.microsoft.com/office/drawing/2014/main" id="{2F579D2F-76A4-4B64-AA08-6253D9A181E9}"/>
                  </a:ext>
                </a:extLst>
              </p:cNvPr>
              <p:cNvSpPr/>
              <p:nvPr/>
            </p:nvSpPr>
            <p:spPr>
              <a:xfrm>
                <a:off x="1183702" y="5401387"/>
                <a:ext cx="10774618" cy="1318774"/>
              </a:xfrm>
              <a:custGeom>
                <a:avLst/>
                <a:gdLst>
                  <a:gd name="connsiteX0" fmla="*/ 0 w 11169456"/>
                  <a:gd name="connsiteY0" fmla="*/ 0 h 1145157"/>
                  <a:gd name="connsiteX1" fmla="*/ 10596878 w 11169456"/>
                  <a:gd name="connsiteY1" fmla="*/ 0 h 1145157"/>
                  <a:gd name="connsiteX2" fmla="*/ 11169456 w 11169456"/>
                  <a:gd name="connsiteY2" fmla="*/ 572579 h 1145157"/>
                  <a:gd name="connsiteX3" fmla="*/ 10596878 w 11169456"/>
                  <a:gd name="connsiteY3" fmla="*/ 1145157 h 1145157"/>
                  <a:gd name="connsiteX4" fmla="*/ 0 w 11169456"/>
                  <a:gd name="connsiteY4" fmla="*/ 1145157 h 1145157"/>
                  <a:gd name="connsiteX5" fmla="*/ 0 w 11169456"/>
                  <a:gd name="connsiteY5" fmla="*/ 0 h 114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1145157">
                    <a:moveTo>
                      <a:pt x="11169456" y="1145156"/>
                    </a:moveTo>
                    <a:lnTo>
                      <a:pt x="572578" y="1145156"/>
                    </a:lnTo>
                    <a:lnTo>
                      <a:pt x="0" y="572578"/>
                    </a:lnTo>
                    <a:lnTo>
                      <a:pt x="572578" y="1"/>
                    </a:lnTo>
                    <a:lnTo>
                      <a:pt x="11169456" y="1"/>
                    </a:lnTo>
                    <a:lnTo>
                      <a:pt x="11169456" y="114515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1272" tIns="68581" rIns="128016" bIns="68581" numCol="1" spcCol="1270" anchor="t" anchorCtr="0">
                <a:noAutofit/>
              </a:bodyPr>
              <a:lstStyle/>
              <a:p>
                <a:pPr marL="0" lvl="0" indent="0" algn="l"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785C5BA-D5B7-4FC9-800E-406158952DFB}"/>
                  </a:ext>
                </a:extLst>
              </p:cNvPr>
              <p:cNvSpPr/>
              <p:nvPr/>
            </p:nvSpPr>
            <p:spPr>
              <a:xfrm>
                <a:off x="924480" y="5349933"/>
                <a:ext cx="1404000" cy="1404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35" name="TextBox 34">
                <a:extLst>
                  <a:ext uri="{FF2B5EF4-FFF2-40B4-BE49-F238E27FC236}">
                    <a16:creationId xmlns:a16="http://schemas.microsoft.com/office/drawing/2014/main" id="{4616C736-5AAE-4396-8A0B-F21D394CEC54}"/>
                  </a:ext>
                </a:extLst>
              </p:cNvPr>
              <p:cNvSpPr txBox="1"/>
              <p:nvPr/>
            </p:nvSpPr>
            <p:spPr>
              <a:xfrm>
                <a:off x="2368240" y="5445174"/>
                <a:ext cx="9701840" cy="1228028"/>
              </a:xfrm>
              <a:prstGeom prst="rect">
                <a:avLst/>
              </a:prstGeom>
              <a:noFill/>
            </p:spPr>
            <p:txBody>
              <a:bodyPr wrap="square" rtlCol="0">
                <a:sp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can award contracts based on a framework agreement in two ways:</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without competition, so long as this is provided for in the terms and conditions of the framework agreement. </a:t>
                </a:r>
              </a:p>
              <a:p>
                <a:pPr marL="171450" lvl="1" indent="-171450" algn="l" defTabSz="800100">
                  <a:lnSpc>
                    <a:spcPct val="90000"/>
                  </a:lnSpc>
                  <a:spcBef>
                    <a:spcPct val="0"/>
                  </a:spcBef>
                  <a:spcAft>
                    <a:spcPct val="15000"/>
                  </a:spcAft>
                  <a:buChar char="•"/>
                </a:pPr>
                <a:r>
                  <a:rPr lang="en-GB">
                    <a:solidFill>
                      <a:schemeClr val="bg1"/>
                    </a:solidFill>
                    <a:latin typeface="Arial" panose="020B0604020202020204" pitchFamily="34" charset="0"/>
                    <a:cs typeface="Arial" panose="020B0604020202020204" pitchFamily="34" charset="0"/>
                  </a:rPr>
                  <a:t>mini-competition, in line with</a:t>
                </a:r>
                <a:r>
                  <a:rPr lang="en-GB" sz="1800" kern="1200">
                    <a:solidFill>
                      <a:schemeClr val="bg1"/>
                    </a:solidFill>
                    <a:latin typeface="Arial" panose="020B0604020202020204" pitchFamily="34" charset="0"/>
                    <a:cs typeface="Arial" panose="020B0604020202020204" pitchFamily="34" charset="0"/>
                  </a:rPr>
                  <a:t> the competitive process.  </a:t>
                </a:r>
              </a:p>
            </p:txBody>
          </p:sp>
        </p:grpSp>
        <p:sp>
          <p:nvSpPr>
            <p:cNvPr id="36" name="Oval 35">
              <a:extLst>
                <a:ext uri="{FF2B5EF4-FFF2-40B4-BE49-F238E27FC236}">
                  <a16:creationId xmlns:a16="http://schemas.microsoft.com/office/drawing/2014/main" id="{1E012792-9CAB-4167-A0B2-BE787251EE3A}"/>
                </a:ext>
              </a:extLst>
            </p:cNvPr>
            <p:cNvSpPr/>
            <p:nvPr/>
          </p:nvSpPr>
          <p:spPr>
            <a:xfrm>
              <a:off x="1366008" y="5780770"/>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65997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788" y="9455"/>
            <a:ext cx="3816424" cy="1036570"/>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Key criteria</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886102"/>
            <a:ext cx="11089232" cy="1182858"/>
          </a:xfrm>
        </p:spPr>
        <p:txBody>
          <a:bodyPr>
            <a:normAutofit/>
          </a:bodyPr>
          <a:lstStyle/>
          <a:p>
            <a:pPr marL="0" indent="0">
              <a:buNone/>
            </a:pPr>
            <a:r>
              <a:rPr lang="en-GB" sz="2100">
                <a:latin typeface="Arial" panose="020B0604020202020204" pitchFamily="34" charset="0"/>
                <a:cs typeface="Arial" panose="020B0604020202020204" pitchFamily="34" charset="0"/>
              </a:rPr>
              <a:t>There are five </a:t>
            </a:r>
            <a:r>
              <a:rPr lang="en-GB" sz="2100" b="1">
                <a:latin typeface="Arial" panose="020B0604020202020204" pitchFamily="34" charset="0"/>
                <a:cs typeface="Arial" panose="020B0604020202020204" pitchFamily="34" charset="0"/>
              </a:rPr>
              <a:t>key criteria </a:t>
            </a:r>
            <a:r>
              <a:rPr lang="en-GB" sz="2100">
                <a:latin typeface="Arial" panose="020B0604020202020204" pitchFamily="34" charset="0"/>
                <a:cs typeface="Arial" panose="020B0604020202020204" pitchFamily="34" charset="0"/>
              </a:rPr>
              <a:t>that must be considered when assessing providers under direct award process C, the most suitable provider process, or the competitive process. </a:t>
            </a:r>
          </a:p>
          <a:p>
            <a:pPr marL="0" indent="0">
              <a:buNone/>
            </a:pPr>
            <a:r>
              <a:rPr lang="en-GB" sz="2100">
                <a:latin typeface="Arial" panose="020B0604020202020204" pitchFamily="34" charset="0"/>
                <a:cs typeface="Arial" panose="020B0604020202020204" pitchFamily="34" charset="0"/>
              </a:rPr>
              <a:t>These are:</a:t>
            </a:r>
            <a:endParaRPr lang="en-GB" sz="2100" b="1">
              <a:solidFill>
                <a:srgbClr val="005EB8"/>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GB" sz="2100" b="1">
              <a:solidFill>
                <a:srgbClr val="005EB8"/>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3AF7CF8D-6BA2-41BA-9A45-FD1651D27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82B178AD-22EB-4B3B-9252-D8B1CEB983C5}"/>
              </a:ext>
            </a:extLst>
          </p:cNvPr>
          <p:cNvGrpSpPr/>
          <p:nvPr/>
        </p:nvGrpSpPr>
        <p:grpSpPr>
          <a:xfrm>
            <a:off x="84187" y="73951"/>
            <a:ext cx="1620000" cy="1620983"/>
            <a:chOff x="4956463" y="4416134"/>
            <a:chExt cx="1620000" cy="1620983"/>
          </a:xfrm>
        </p:grpSpPr>
        <p:sp>
          <p:nvSpPr>
            <p:cNvPr id="6" name="Oval 5">
              <a:extLst>
                <a:ext uri="{FF2B5EF4-FFF2-40B4-BE49-F238E27FC236}">
                  <a16:creationId xmlns:a16="http://schemas.microsoft.com/office/drawing/2014/main" id="{60F5A015-88EC-4DD4-A55B-B862A54840BD}"/>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58A6FB63-CC2A-47D5-98AD-86CA95A04D61}"/>
                </a:ext>
              </a:extLst>
            </p:cNvPr>
            <p:cNvSpPr txBox="1"/>
            <p:nvPr/>
          </p:nvSpPr>
          <p:spPr>
            <a:xfrm>
              <a:off x="4987428" y="5065043"/>
              <a:ext cx="1558070" cy="323165"/>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5</a:t>
              </a:r>
            </a:p>
          </p:txBody>
        </p:sp>
      </p:grpSp>
      <p:sp>
        <p:nvSpPr>
          <p:cNvPr id="22" name="Block Arc 21">
            <a:extLst>
              <a:ext uri="{FF2B5EF4-FFF2-40B4-BE49-F238E27FC236}">
                <a16:creationId xmlns:a16="http://schemas.microsoft.com/office/drawing/2014/main" id="{337E3F02-7373-447A-8C8A-F19DD2F156AB}"/>
              </a:ext>
            </a:extLst>
          </p:cNvPr>
          <p:cNvSpPr/>
          <p:nvPr/>
        </p:nvSpPr>
        <p:spPr>
          <a:xfrm>
            <a:off x="-2432513" y="2582866"/>
            <a:ext cx="4329594" cy="4329594"/>
          </a:xfrm>
          <a:prstGeom prst="blockArc">
            <a:avLst>
              <a:gd name="adj1" fmla="val 18900000"/>
              <a:gd name="adj2" fmla="val 2700000"/>
              <a:gd name="adj3" fmla="val 499"/>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3" name="Freeform: Shape 22">
            <a:extLst>
              <a:ext uri="{FF2B5EF4-FFF2-40B4-BE49-F238E27FC236}">
                <a16:creationId xmlns:a16="http://schemas.microsoft.com/office/drawing/2014/main" id="{9D5FB53F-FA53-4DAC-A242-4788DAF76E17}"/>
              </a:ext>
            </a:extLst>
          </p:cNvPr>
          <p:cNvSpPr/>
          <p:nvPr/>
        </p:nvSpPr>
        <p:spPr>
          <a:xfrm>
            <a:off x="1449759" y="3353694"/>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Quality and innovation</a:t>
            </a:r>
          </a:p>
        </p:txBody>
      </p:sp>
      <p:sp>
        <p:nvSpPr>
          <p:cNvPr id="24" name="Oval 23">
            <a:extLst>
              <a:ext uri="{FF2B5EF4-FFF2-40B4-BE49-F238E27FC236}">
                <a16:creationId xmlns:a16="http://schemas.microsoft.com/office/drawing/2014/main" id="{0FB1D71A-4D0A-43BE-920A-DCCF8B54DF6F}"/>
              </a:ext>
            </a:extLst>
          </p:cNvPr>
          <p:cNvSpPr/>
          <p:nvPr/>
        </p:nvSpPr>
        <p:spPr>
          <a:xfrm>
            <a:off x="1262749" y="3303714"/>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Freeform: Shape 24">
            <a:extLst>
              <a:ext uri="{FF2B5EF4-FFF2-40B4-BE49-F238E27FC236}">
                <a16:creationId xmlns:a16="http://schemas.microsoft.com/office/drawing/2014/main" id="{10B4F8A1-3747-4F0F-8706-E5FDF313CD85}"/>
              </a:ext>
            </a:extLst>
          </p:cNvPr>
          <p:cNvSpPr/>
          <p:nvPr/>
        </p:nvSpPr>
        <p:spPr>
          <a:xfrm>
            <a:off x="1735620" y="3956204"/>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Value</a:t>
            </a:r>
          </a:p>
        </p:txBody>
      </p:sp>
      <p:sp>
        <p:nvSpPr>
          <p:cNvPr id="26" name="Oval 25">
            <a:extLst>
              <a:ext uri="{FF2B5EF4-FFF2-40B4-BE49-F238E27FC236}">
                <a16:creationId xmlns:a16="http://schemas.microsoft.com/office/drawing/2014/main" id="{BD4256EF-7895-4FC1-8DAD-55C4006650D8}"/>
              </a:ext>
            </a:extLst>
          </p:cNvPr>
          <p:cNvSpPr/>
          <p:nvPr/>
        </p:nvSpPr>
        <p:spPr>
          <a:xfrm>
            <a:off x="1550668" y="3906225"/>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Freeform: Shape 26">
            <a:extLst>
              <a:ext uri="{FF2B5EF4-FFF2-40B4-BE49-F238E27FC236}">
                <a16:creationId xmlns:a16="http://schemas.microsoft.com/office/drawing/2014/main" id="{5B619325-4298-42A0-BF3D-2A5AA6BDE98B}"/>
              </a:ext>
            </a:extLst>
          </p:cNvPr>
          <p:cNvSpPr/>
          <p:nvPr/>
        </p:nvSpPr>
        <p:spPr>
          <a:xfrm>
            <a:off x="1823366" y="4567506"/>
            <a:ext cx="9069111" cy="401802"/>
          </a:xfrm>
          <a:custGeom>
            <a:avLst/>
            <a:gdLst>
              <a:gd name="connsiteX0" fmla="*/ 0 w 9069111"/>
              <a:gd name="connsiteY0" fmla="*/ 0 h 401802"/>
              <a:gd name="connsiteX1" fmla="*/ 9069111 w 9069111"/>
              <a:gd name="connsiteY1" fmla="*/ 0 h 401802"/>
              <a:gd name="connsiteX2" fmla="*/ 9069111 w 9069111"/>
              <a:gd name="connsiteY2" fmla="*/ 401802 h 401802"/>
              <a:gd name="connsiteX3" fmla="*/ 0 w 9069111"/>
              <a:gd name="connsiteY3" fmla="*/ 401802 h 401802"/>
              <a:gd name="connsiteX4" fmla="*/ 0 w 9069111"/>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111" h="401802">
                <a:moveTo>
                  <a:pt x="0" y="0"/>
                </a:moveTo>
                <a:lnTo>
                  <a:pt x="9069111" y="0"/>
                </a:lnTo>
                <a:lnTo>
                  <a:pt x="9069111"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lvl="0" defTabSz="800100">
              <a:lnSpc>
                <a:spcPct val="90000"/>
              </a:lnSpc>
              <a:spcBef>
                <a:spcPct val="0"/>
              </a:spcBef>
              <a:spcAft>
                <a:spcPct val="35000"/>
              </a:spcAft>
            </a:pPr>
            <a:r>
              <a:rPr lang="en-GB" sz="1800" kern="1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Integration, collaboration, and service sustainability </a:t>
            </a:r>
            <a:endParaRPr lang="en-GB" sz="1800" kern="120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31E2E07B-0783-4A3C-8FB4-65C841221908}"/>
              </a:ext>
            </a:extLst>
          </p:cNvPr>
          <p:cNvSpPr/>
          <p:nvPr/>
        </p:nvSpPr>
        <p:spPr>
          <a:xfrm>
            <a:off x="1694963" y="4509122"/>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Freeform: Shape 28">
            <a:extLst>
              <a:ext uri="{FF2B5EF4-FFF2-40B4-BE49-F238E27FC236}">
                <a16:creationId xmlns:a16="http://schemas.microsoft.com/office/drawing/2014/main" id="{0AC797CD-0BB1-4115-AE4E-FD6B6F24F4B3}"/>
              </a:ext>
            </a:extLst>
          </p:cNvPr>
          <p:cNvSpPr/>
          <p:nvPr/>
        </p:nvSpPr>
        <p:spPr>
          <a:xfrm>
            <a:off x="1735620" y="5161225"/>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Improving access, reducing health inequalities, and facilitating choice</a:t>
            </a:r>
          </a:p>
        </p:txBody>
      </p:sp>
      <p:sp>
        <p:nvSpPr>
          <p:cNvPr id="30" name="Oval 29">
            <a:extLst>
              <a:ext uri="{FF2B5EF4-FFF2-40B4-BE49-F238E27FC236}">
                <a16:creationId xmlns:a16="http://schemas.microsoft.com/office/drawing/2014/main" id="{B2FC26EB-5413-4DA3-AB35-E8D3C5786B68}"/>
              </a:ext>
            </a:extLst>
          </p:cNvPr>
          <p:cNvSpPr/>
          <p:nvPr/>
        </p:nvSpPr>
        <p:spPr>
          <a:xfrm>
            <a:off x="1550668" y="5111246"/>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1" name="Freeform: Shape 30">
            <a:extLst>
              <a:ext uri="{FF2B5EF4-FFF2-40B4-BE49-F238E27FC236}">
                <a16:creationId xmlns:a16="http://schemas.microsoft.com/office/drawing/2014/main" id="{D85F2568-37C0-4822-B597-367E60789A0C}"/>
              </a:ext>
            </a:extLst>
          </p:cNvPr>
          <p:cNvSpPr/>
          <p:nvPr/>
        </p:nvSpPr>
        <p:spPr>
          <a:xfrm>
            <a:off x="1462888" y="5760734"/>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Social Value</a:t>
            </a:r>
          </a:p>
        </p:txBody>
      </p:sp>
      <p:sp>
        <p:nvSpPr>
          <p:cNvPr id="32" name="Oval 31">
            <a:extLst>
              <a:ext uri="{FF2B5EF4-FFF2-40B4-BE49-F238E27FC236}">
                <a16:creationId xmlns:a16="http://schemas.microsoft.com/office/drawing/2014/main" id="{E15952C5-1965-4B67-9A14-813033D19685}"/>
              </a:ext>
            </a:extLst>
          </p:cNvPr>
          <p:cNvSpPr/>
          <p:nvPr/>
        </p:nvSpPr>
        <p:spPr>
          <a:xfrm>
            <a:off x="1254266" y="5701557"/>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C669A657-8627-4F46-8BD9-84F85D75545A}"/>
              </a:ext>
            </a:extLst>
          </p:cNvPr>
          <p:cNvSpPr txBox="1"/>
          <p:nvPr/>
        </p:nvSpPr>
        <p:spPr>
          <a:xfrm>
            <a:off x="1297243" y="3378883"/>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C13F2DC2-EC6D-4C17-B7F6-6D382C383CEF}"/>
              </a:ext>
            </a:extLst>
          </p:cNvPr>
          <p:cNvSpPr txBox="1"/>
          <p:nvPr/>
        </p:nvSpPr>
        <p:spPr>
          <a:xfrm>
            <a:off x="1600982" y="3977602"/>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7CA665FF-768E-4743-92F5-2BBF242E44DC}"/>
              </a:ext>
            </a:extLst>
          </p:cNvPr>
          <p:cNvSpPr txBox="1"/>
          <p:nvPr/>
        </p:nvSpPr>
        <p:spPr>
          <a:xfrm>
            <a:off x="1739894" y="4582374"/>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19" name="TextBox 18">
            <a:extLst>
              <a:ext uri="{FF2B5EF4-FFF2-40B4-BE49-F238E27FC236}">
                <a16:creationId xmlns:a16="http://schemas.microsoft.com/office/drawing/2014/main" id="{8B8CDBBF-2C5D-47A0-9989-564E1616DF70}"/>
              </a:ext>
            </a:extLst>
          </p:cNvPr>
          <p:cNvSpPr txBox="1"/>
          <p:nvPr/>
        </p:nvSpPr>
        <p:spPr>
          <a:xfrm>
            <a:off x="1598507" y="5183568"/>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
        <p:nvSpPr>
          <p:cNvPr id="20" name="TextBox 19">
            <a:extLst>
              <a:ext uri="{FF2B5EF4-FFF2-40B4-BE49-F238E27FC236}">
                <a16:creationId xmlns:a16="http://schemas.microsoft.com/office/drawing/2014/main" id="{F9B208CD-26E8-4065-9A71-F827EBE4D0DC}"/>
              </a:ext>
            </a:extLst>
          </p:cNvPr>
          <p:cNvSpPr txBox="1"/>
          <p:nvPr/>
        </p:nvSpPr>
        <p:spPr>
          <a:xfrm>
            <a:off x="1332921" y="5779539"/>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47485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10870FA0-D39E-A78D-C5B1-D039EA885C42}"/>
              </a:ext>
            </a:extLst>
          </p:cNvPr>
          <p:cNvSpPr>
            <a:spLocks noGrp="1"/>
          </p:cNvSpPr>
          <p:nvPr>
            <p:ph type="title"/>
          </p:nvPr>
        </p:nvSpPr>
        <p:spPr>
          <a:xfrm>
            <a:off x="4247715" y="10716"/>
            <a:ext cx="3696570" cy="1085073"/>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Key criteria</a:t>
            </a:r>
          </a:p>
        </p:txBody>
      </p:sp>
      <p:sp>
        <p:nvSpPr>
          <p:cNvPr id="43" name="Content Placeholder 2">
            <a:extLst>
              <a:ext uri="{FF2B5EF4-FFF2-40B4-BE49-F238E27FC236}">
                <a16:creationId xmlns:a16="http://schemas.microsoft.com/office/drawing/2014/main" id="{A0B6389D-0E0F-DAFC-F5FC-D6DA07D2D40F}"/>
              </a:ext>
            </a:extLst>
          </p:cNvPr>
          <p:cNvSpPr>
            <a:spLocks noGrp="1"/>
          </p:cNvSpPr>
          <p:nvPr>
            <p:ph idx="1"/>
          </p:nvPr>
        </p:nvSpPr>
        <p:spPr>
          <a:xfrm>
            <a:off x="335360" y="1729168"/>
            <a:ext cx="11566590" cy="1045447"/>
          </a:xfrm>
        </p:spPr>
        <p:txBody>
          <a:bodyPr>
            <a:noAutofit/>
          </a:bodyPr>
          <a:lstStyle/>
          <a:p>
            <a:pPr marL="0" indent="0">
              <a:buNone/>
            </a:pPr>
            <a:r>
              <a:rPr lang="en-GB" sz="2100">
                <a:latin typeface="Arial" panose="020B0604020202020204" pitchFamily="34" charset="0"/>
                <a:cs typeface="Arial" panose="020B0604020202020204" pitchFamily="34" charset="0"/>
              </a:rPr>
              <a:t>When assessing a provider against the key criteria, all five key criteria must be considered, and none should be discounted. However, the relative importance of the criteria is not pre-determined and there is no prescribed hierarchy or weighting for each criterion. </a:t>
            </a:r>
          </a:p>
        </p:txBody>
      </p:sp>
      <p:pic>
        <p:nvPicPr>
          <p:cNvPr id="44" name="Picture 43" descr="Logo&#10;&#10;Description automatically generated">
            <a:extLst>
              <a:ext uri="{FF2B5EF4-FFF2-40B4-BE49-F238E27FC236}">
                <a16:creationId xmlns:a16="http://schemas.microsoft.com/office/drawing/2014/main" id="{8CD5032C-9C6C-B388-003C-C280BB45F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45" name="TextBox 44">
            <a:extLst>
              <a:ext uri="{FF2B5EF4-FFF2-40B4-BE49-F238E27FC236}">
                <a16:creationId xmlns:a16="http://schemas.microsoft.com/office/drawing/2014/main" id="{EF1C7F3F-2BFA-45FD-AFCB-0B353F81D93D}"/>
              </a:ext>
            </a:extLst>
          </p:cNvPr>
          <p:cNvSpPr txBox="1"/>
          <p:nvPr/>
        </p:nvSpPr>
        <p:spPr>
          <a:xfrm>
            <a:off x="393506" y="2970062"/>
            <a:ext cx="3147016" cy="369332"/>
          </a:xfrm>
          <a:prstGeom prst="rect">
            <a:avLst/>
          </a:prstGeom>
          <a:noFill/>
        </p:spPr>
        <p:txBody>
          <a:bodyPr wrap="none" rtlCol="0">
            <a:spAutoFit/>
          </a:bodyPr>
          <a:lstStyle/>
          <a:p>
            <a:pPr algn="ctr"/>
            <a:r>
              <a:rPr lang="en-GB" b="1">
                <a:solidFill>
                  <a:srgbClr val="005EB8"/>
                </a:solidFill>
                <a:latin typeface="Arial" panose="020B0604020202020204" pitchFamily="34" charset="0"/>
                <a:cs typeface="Arial" panose="020B0604020202020204" pitchFamily="34" charset="0"/>
              </a:rPr>
              <a:t>Example 1</a:t>
            </a:r>
            <a:r>
              <a:rPr lang="en-GB">
                <a:solidFill>
                  <a:srgbClr val="005EB8"/>
                </a:solidFill>
                <a:latin typeface="Arial" panose="020B0604020202020204" pitchFamily="34" charset="0"/>
                <a:cs typeface="Arial" panose="020B0604020202020204" pitchFamily="34" charset="0"/>
              </a:rPr>
              <a:t>: Equal weighting </a:t>
            </a:r>
          </a:p>
        </p:txBody>
      </p:sp>
      <p:sp>
        <p:nvSpPr>
          <p:cNvPr id="46" name="TextBox 45">
            <a:extLst>
              <a:ext uri="{FF2B5EF4-FFF2-40B4-BE49-F238E27FC236}">
                <a16:creationId xmlns:a16="http://schemas.microsoft.com/office/drawing/2014/main" id="{DE9458CC-2D22-F1AC-3891-79C4F25AE40E}"/>
              </a:ext>
            </a:extLst>
          </p:cNvPr>
          <p:cNvSpPr txBox="1"/>
          <p:nvPr/>
        </p:nvSpPr>
        <p:spPr>
          <a:xfrm>
            <a:off x="4395701" y="2983067"/>
            <a:ext cx="3374981" cy="369332"/>
          </a:xfrm>
          <a:prstGeom prst="rect">
            <a:avLst/>
          </a:prstGeom>
          <a:noFill/>
        </p:spPr>
        <p:txBody>
          <a:bodyPr wrap="square" rtlCol="0">
            <a:spAutoFit/>
          </a:bodyPr>
          <a:lstStyle/>
          <a:p>
            <a:pPr algn="ctr"/>
            <a:r>
              <a:rPr lang="en-GB" b="1">
                <a:solidFill>
                  <a:srgbClr val="005EB8"/>
                </a:solidFill>
                <a:latin typeface="Arial" panose="020B0604020202020204" pitchFamily="34" charset="0"/>
                <a:cs typeface="Arial" panose="020B0604020202020204" pitchFamily="34" charset="0"/>
              </a:rPr>
              <a:t>Example 2</a:t>
            </a:r>
            <a:r>
              <a:rPr lang="en-GB">
                <a:solidFill>
                  <a:srgbClr val="005EB8"/>
                </a:solidFill>
                <a:latin typeface="Arial" panose="020B0604020202020204" pitchFamily="34" charset="0"/>
                <a:cs typeface="Arial" panose="020B0604020202020204" pitchFamily="34" charset="0"/>
              </a:rPr>
              <a:t>: Unequal weighting</a:t>
            </a:r>
          </a:p>
        </p:txBody>
      </p:sp>
      <p:sp>
        <p:nvSpPr>
          <p:cNvPr id="47" name="TextBox 46">
            <a:extLst>
              <a:ext uri="{FF2B5EF4-FFF2-40B4-BE49-F238E27FC236}">
                <a16:creationId xmlns:a16="http://schemas.microsoft.com/office/drawing/2014/main" id="{48B0791F-684F-1B8B-58E4-780BB4E8EED8}"/>
              </a:ext>
            </a:extLst>
          </p:cNvPr>
          <p:cNvSpPr txBox="1"/>
          <p:nvPr/>
        </p:nvSpPr>
        <p:spPr>
          <a:xfrm>
            <a:off x="8248214" y="2927966"/>
            <a:ext cx="3653736" cy="369332"/>
          </a:xfrm>
          <a:prstGeom prst="rect">
            <a:avLst/>
          </a:prstGeom>
          <a:noFill/>
        </p:spPr>
        <p:txBody>
          <a:bodyPr wrap="square" rtlCol="0">
            <a:spAutoFit/>
          </a:bodyPr>
          <a:lstStyle/>
          <a:p>
            <a:pPr algn="ctr"/>
            <a:r>
              <a:rPr lang="en-GB" b="1">
                <a:solidFill>
                  <a:srgbClr val="005EB8"/>
                </a:solidFill>
                <a:latin typeface="Arial" panose="020B0604020202020204" pitchFamily="34" charset="0"/>
                <a:cs typeface="Arial" panose="020B0604020202020204" pitchFamily="34" charset="0"/>
              </a:rPr>
              <a:t>Example 3</a:t>
            </a:r>
            <a:r>
              <a:rPr lang="en-GB">
                <a:solidFill>
                  <a:srgbClr val="005EB8"/>
                </a:solidFill>
                <a:latin typeface="Arial" panose="020B0604020202020204" pitchFamily="34" charset="0"/>
                <a:cs typeface="Arial" panose="020B0604020202020204" pitchFamily="34" charset="0"/>
              </a:rPr>
              <a:t>: Pass/Fail</a:t>
            </a:r>
          </a:p>
        </p:txBody>
      </p:sp>
      <p:grpSp>
        <p:nvGrpSpPr>
          <p:cNvPr id="48" name="Group 47">
            <a:extLst>
              <a:ext uri="{FF2B5EF4-FFF2-40B4-BE49-F238E27FC236}">
                <a16:creationId xmlns:a16="http://schemas.microsoft.com/office/drawing/2014/main" id="{12C600EE-5A71-396F-6E8A-9564C0DB5FA4}"/>
              </a:ext>
            </a:extLst>
          </p:cNvPr>
          <p:cNvGrpSpPr/>
          <p:nvPr/>
        </p:nvGrpSpPr>
        <p:grpSpPr>
          <a:xfrm>
            <a:off x="83993" y="74533"/>
            <a:ext cx="1620000" cy="1620983"/>
            <a:chOff x="4956463" y="4416134"/>
            <a:chExt cx="1620000" cy="1620983"/>
          </a:xfrm>
        </p:grpSpPr>
        <p:sp>
          <p:nvSpPr>
            <p:cNvPr id="49" name="Oval 48">
              <a:extLst>
                <a:ext uri="{FF2B5EF4-FFF2-40B4-BE49-F238E27FC236}">
                  <a16:creationId xmlns:a16="http://schemas.microsoft.com/office/drawing/2014/main" id="{C81D28EA-A221-CF93-7F52-B2F79094E8AA}"/>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0" name="TextBox 49">
              <a:extLst>
                <a:ext uri="{FF2B5EF4-FFF2-40B4-BE49-F238E27FC236}">
                  <a16:creationId xmlns:a16="http://schemas.microsoft.com/office/drawing/2014/main" id="{35885013-FBB7-7A16-6BE3-B3DBA474B457}"/>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5</a:t>
              </a:r>
            </a:p>
          </p:txBody>
        </p:sp>
      </p:grpSp>
      <p:graphicFrame>
        <p:nvGraphicFramePr>
          <p:cNvPr id="51" name="Table 10">
            <a:extLst>
              <a:ext uri="{FF2B5EF4-FFF2-40B4-BE49-F238E27FC236}">
                <a16:creationId xmlns:a16="http://schemas.microsoft.com/office/drawing/2014/main" id="{91C2C9AE-835B-2F40-4298-AA9E69DC25FC}"/>
              </a:ext>
            </a:extLst>
          </p:cNvPr>
          <p:cNvGraphicFramePr>
            <a:graphicFrameLocks noGrp="1"/>
          </p:cNvGraphicFramePr>
          <p:nvPr>
            <p:extLst>
              <p:ext uri="{D42A27DB-BD31-4B8C-83A1-F6EECF244321}">
                <p14:modId xmlns:p14="http://schemas.microsoft.com/office/powerpoint/2010/main" val="3990822002"/>
              </p:ext>
            </p:extLst>
          </p:nvPr>
        </p:nvGraphicFramePr>
        <p:xfrm>
          <a:off x="99447" y="3429000"/>
          <a:ext cx="3735134" cy="3377497"/>
        </p:xfrm>
        <a:graphic>
          <a:graphicData uri="http://schemas.openxmlformats.org/drawingml/2006/table">
            <a:tbl>
              <a:tblPr firstRow="1" bandRow="1">
                <a:tableStyleId>{2D5ABB26-0587-4C30-8999-92F81FD0307C}</a:tableStyleId>
              </a:tblPr>
              <a:tblGrid>
                <a:gridCol w="2911202">
                  <a:extLst>
                    <a:ext uri="{9D8B030D-6E8A-4147-A177-3AD203B41FA5}">
                      <a16:colId xmlns:a16="http://schemas.microsoft.com/office/drawing/2014/main" val="3405758336"/>
                    </a:ext>
                  </a:extLst>
                </a:gridCol>
                <a:gridCol w="823932">
                  <a:extLst>
                    <a:ext uri="{9D8B030D-6E8A-4147-A177-3AD203B41FA5}">
                      <a16:colId xmlns:a16="http://schemas.microsoft.com/office/drawing/2014/main" val="1516430428"/>
                    </a:ext>
                  </a:extLst>
                </a:gridCol>
              </a:tblGrid>
              <a:tr h="431231">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879345">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431231">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879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p>
                      <a:endParaRPr lang="en-GB" sz="1600">
                        <a:latin typeface="Arial" panose="020B0604020202020204" pitchFamily="34" charset="0"/>
                        <a:cs typeface="Arial" panose="020B0604020202020204" pitchFamily="34" charset="0"/>
                      </a:endParaRP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756345">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graphicFrame>
        <p:nvGraphicFramePr>
          <p:cNvPr id="52" name="Table 10">
            <a:extLst>
              <a:ext uri="{FF2B5EF4-FFF2-40B4-BE49-F238E27FC236}">
                <a16:creationId xmlns:a16="http://schemas.microsoft.com/office/drawing/2014/main" id="{94A47466-9590-09E1-1FC0-87245B856B32}"/>
              </a:ext>
            </a:extLst>
          </p:cNvPr>
          <p:cNvGraphicFramePr>
            <a:graphicFrameLocks noGrp="1"/>
          </p:cNvGraphicFramePr>
          <p:nvPr>
            <p:extLst>
              <p:ext uri="{D42A27DB-BD31-4B8C-83A1-F6EECF244321}">
                <p14:modId xmlns:p14="http://schemas.microsoft.com/office/powerpoint/2010/main" val="1189326229"/>
              </p:ext>
            </p:extLst>
          </p:nvPr>
        </p:nvGraphicFramePr>
        <p:xfrm>
          <a:off x="4202402" y="3423216"/>
          <a:ext cx="3741883" cy="3383281"/>
        </p:xfrm>
        <a:graphic>
          <a:graphicData uri="http://schemas.openxmlformats.org/drawingml/2006/table">
            <a:tbl>
              <a:tblPr firstRow="1" bandRow="1">
                <a:tableStyleId>{2D5ABB26-0587-4C30-8999-92F81FD0307C}</a:tableStyleId>
              </a:tblPr>
              <a:tblGrid>
                <a:gridCol w="2953124">
                  <a:extLst>
                    <a:ext uri="{9D8B030D-6E8A-4147-A177-3AD203B41FA5}">
                      <a16:colId xmlns:a16="http://schemas.microsoft.com/office/drawing/2014/main" val="3405758336"/>
                    </a:ext>
                  </a:extLst>
                </a:gridCol>
                <a:gridCol w="788759">
                  <a:extLst>
                    <a:ext uri="{9D8B030D-6E8A-4147-A177-3AD203B41FA5}">
                      <a16:colId xmlns:a16="http://schemas.microsoft.com/office/drawing/2014/main" val="1516430428"/>
                    </a:ext>
                  </a:extLst>
                </a:gridCol>
              </a:tblGrid>
              <a:tr h="433153">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879242">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433153">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87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p>
                      <a:endParaRPr lang="en-GB" sz="1600">
                        <a:latin typeface="Arial" panose="020B0604020202020204" pitchFamily="34" charset="0"/>
                        <a:cs typeface="Arial" panose="020B0604020202020204" pitchFamily="34" charset="0"/>
                      </a:endParaRP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758491">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graphicFrame>
        <p:nvGraphicFramePr>
          <p:cNvPr id="53" name="Table 10">
            <a:extLst>
              <a:ext uri="{FF2B5EF4-FFF2-40B4-BE49-F238E27FC236}">
                <a16:creationId xmlns:a16="http://schemas.microsoft.com/office/drawing/2014/main" id="{1B7A2898-AFFF-0CEA-1402-E062A45F4E7D}"/>
              </a:ext>
            </a:extLst>
          </p:cNvPr>
          <p:cNvGraphicFramePr>
            <a:graphicFrameLocks noGrp="1"/>
          </p:cNvGraphicFramePr>
          <p:nvPr>
            <p:extLst>
              <p:ext uri="{D42A27DB-BD31-4B8C-83A1-F6EECF244321}">
                <p14:modId xmlns:p14="http://schemas.microsoft.com/office/powerpoint/2010/main" val="2611855150"/>
              </p:ext>
            </p:extLst>
          </p:nvPr>
        </p:nvGraphicFramePr>
        <p:xfrm>
          <a:off x="8127410" y="3407994"/>
          <a:ext cx="3965143" cy="3383280"/>
        </p:xfrm>
        <a:graphic>
          <a:graphicData uri="http://schemas.openxmlformats.org/drawingml/2006/table">
            <a:tbl>
              <a:tblPr firstRow="1" bandRow="1">
                <a:tableStyleId>{2D5ABB26-0587-4C30-8999-92F81FD0307C}</a:tableStyleId>
              </a:tblPr>
              <a:tblGrid>
                <a:gridCol w="2672001">
                  <a:extLst>
                    <a:ext uri="{9D8B030D-6E8A-4147-A177-3AD203B41FA5}">
                      <a16:colId xmlns:a16="http://schemas.microsoft.com/office/drawing/2014/main" val="3405758336"/>
                    </a:ext>
                  </a:extLst>
                </a:gridCol>
                <a:gridCol w="1293142">
                  <a:extLst>
                    <a:ext uri="{9D8B030D-6E8A-4147-A177-3AD203B41FA5}">
                      <a16:colId xmlns:a16="http://schemas.microsoft.com/office/drawing/2014/main" val="1516430428"/>
                    </a:ext>
                  </a:extLst>
                </a:gridCol>
              </a:tblGrid>
              <a:tr h="331615">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813963">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50%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813963">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Must meet minimum standard</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572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40%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813963">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Must meet minimum standard</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spTree>
    <p:extLst>
      <p:ext uri="{BB962C8B-B14F-4D97-AF65-F5344CB8AC3E}">
        <p14:creationId xmlns:p14="http://schemas.microsoft.com/office/powerpoint/2010/main" val="98923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142" y="24746"/>
            <a:ext cx="6475717" cy="1080120"/>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Transparency requirements</a:t>
            </a:r>
          </a:p>
        </p:txBody>
      </p:sp>
      <p:pic>
        <p:nvPicPr>
          <p:cNvPr id="7" name="Picture 6" descr="Logo&#10;&#10;Description automatically generated">
            <a:extLst>
              <a:ext uri="{FF2B5EF4-FFF2-40B4-BE49-F238E27FC236}">
                <a16:creationId xmlns:a16="http://schemas.microsoft.com/office/drawing/2014/main" id="{23690EB0-502E-4804-ACAB-CEE54F69F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3" name="Group 2">
            <a:extLst>
              <a:ext uri="{FF2B5EF4-FFF2-40B4-BE49-F238E27FC236}">
                <a16:creationId xmlns:a16="http://schemas.microsoft.com/office/drawing/2014/main" id="{01205F47-63A5-48B3-899D-9AA8CF02D6A0}"/>
              </a:ext>
            </a:extLst>
          </p:cNvPr>
          <p:cNvGrpSpPr/>
          <p:nvPr/>
        </p:nvGrpSpPr>
        <p:grpSpPr>
          <a:xfrm>
            <a:off x="75321" y="79825"/>
            <a:ext cx="1620000" cy="1620983"/>
            <a:chOff x="75321" y="79825"/>
            <a:chExt cx="1620000" cy="1620983"/>
          </a:xfrm>
        </p:grpSpPr>
        <p:sp>
          <p:nvSpPr>
            <p:cNvPr id="6" name="Oval 5">
              <a:extLst>
                <a:ext uri="{FF2B5EF4-FFF2-40B4-BE49-F238E27FC236}">
                  <a16:creationId xmlns:a16="http://schemas.microsoft.com/office/drawing/2014/main" id="{9B667AB1-F380-47D9-934A-0918385C71E6}"/>
                </a:ext>
              </a:extLst>
            </p:cNvPr>
            <p:cNvSpPr/>
            <p:nvPr/>
          </p:nvSpPr>
          <p:spPr>
            <a:xfrm>
              <a:off x="75321"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9" name="TextBox 8">
              <a:extLst>
                <a:ext uri="{FF2B5EF4-FFF2-40B4-BE49-F238E27FC236}">
                  <a16:creationId xmlns:a16="http://schemas.microsoft.com/office/drawing/2014/main" id="{B4C30DB0-D549-49D3-92CF-95B3936AAEAE}"/>
                </a:ext>
              </a:extLst>
            </p:cNvPr>
            <p:cNvSpPr txBox="1"/>
            <p:nvPr/>
          </p:nvSpPr>
          <p:spPr>
            <a:xfrm>
              <a:off x="75321" y="309989"/>
              <a:ext cx="1620000" cy="101566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Schedules </a:t>
              </a:r>
            </a:p>
            <a:p>
              <a:pPr algn="ctr"/>
              <a:r>
                <a:rPr lang="en-GB" sz="1500" b="1">
                  <a:latin typeface="Arial" panose="020B0604020202020204" pitchFamily="34" charset="0"/>
                  <a:cs typeface="Arial" panose="020B0604020202020204" pitchFamily="34" charset="0"/>
                </a:rPr>
                <a:t>2-14</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24</a:t>
              </a:r>
            </a:p>
            <a:p>
              <a:pPr algn="ctr"/>
              <a:r>
                <a:rPr lang="en-GB" sz="1500" b="1">
                  <a:latin typeface="Arial" panose="020B0604020202020204" pitchFamily="34" charset="0"/>
                  <a:cs typeface="Arial" panose="020B0604020202020204" pitchFamily="34" charset="0"/>
                </a:rPr>
                <a:t>Regulation 25</a:t>
              </a:r>
            </a:p>
          </p:txBody>
        </p:sp>
      </p:grpSp>
      <p:sp>
        <p:nvSpPr>
          <p:cNvPr id="18" name="TextBox 17">
            <a:extLst>
              <a:ext uri="{FF2B5EF4-FFF2-40B4-BE49-F238E27FC236}">
                <a16:creationId xmlns:a16="http://schemas.microsoft.com/office/drawing/2014/main" id="{C884FBF2-ADF9-4383-BCC5-9EF90074C8D7}"/>
              </a:ext>
            </a:extLst>
          </p:cNvPr>
          <p:cNvSpPr txBox="1"/>
          <p:nvPr/>
        </p:nvSpPr>
        <p:spPr>
          <a:xfrm>
            <a:off x="900040" y="1766398"/>
            <a:ext cx="10873208" cy="1708160"/>
          </a:xfrm>
          <a:prstGeom prst="rect">
            <a:avLst/>
          </a:prstGeom>
          <a:noFill/>
        </p:spPr>
        <p:txBody>
          <a:bodyPr wrap="square">
            <a:spAutoFit/>
          </a:bodyPr>
          <a:lstStyle/>
          <a:p>
            <a:r>
              <a:rPr lang="en-GB" sz="2100">
                <a:latin typeface="Arial" panose="020B0604020202020204" pitchFamily="34" charset="0"/>
                <a:cs typeface="Arial" panose="020B0604020202020204" pitchFamily="34" charset="0"/>
              </a:rPr>
              <a:t>The PSR provides for greater flexibility and allows relevant authorities to award contracts without using a competitive process, where appropriate. This means that other checks and balances need to be in place to ensure that the PSR is complied with and that the flexibilities are used appropriately and in the best interest of service users. </a:t>
            </a:r>
          </a:p>
          <a:p>
            <a:r>
              <a:rPr lang="en-GB" sz="2100">
                <a:latin typeface="Arial" panose="020B0604020202020204" pitchFamily="34" charset="0"/>
                <a:cs typeface="Arial" panose="020B0604020202020204" pitchFamily="34" charset="0"/>
              </a:rPr>
              <a:t>The PSR therefore requires that:</a:t>
            </a:r>
          </a:p>
        </p:txBody>
      </p:sp>
      <p:grpSp>
        <p:nvGrpSpPr>
          <p:cNvPr id="23" name="Group 22">
            <a:extLst>
              <a:ext uri="{FF2B5EF4-FFF2-40B4-BE49-F238E27FC236}">
                <a16:creationId xmlns:a16="http://schemas.microsoft.com/office/drawing/2014/main" id="{343707B8-9DB7-4B24-845C-53B0EF0DFB0E}"/>
              </a:ext>
            </a:extLst>
          </p:cNvPr>
          <p:cNvGrpSpPr/>
          <p:nvPr/>
        </p:nvGrpSpPr>
        <p:grpSpPr>
          <a:xfrm>
            <a:off x="360040" y="3789040"/>
            <a:ext cx="11496600" cy="677712"/>
            <a:chOff x="288032" y="3789040"/>
            <a:chExt cx="11496600" cy="677712"/>
          </a:xfrm>
        </p:grpSpPr>
        <p:sp>
          <p:nvSpPr>
            <p:cNvPr id="14" name="Rectangle 13">
              <a:extLst>
                <a:ext uri="{FF2B5EF4-FFF2-40B4-BE49-F238E27FC236}">
                  <a16:creationId xmlns:a16="http://schemas.microsoft.com/office/drawing/2014/main" id="{5767FF1D-0E1A-46A1-8018-6588CCEA6BF4}"/>
                </a:ext>
              </a:extLst>
            </p:cNvPr>
            <p:cNvSpPr/>
            <p:nvPr/>
          </p:nvSpPr>
          <p:spPr>
            <a:xfrm>
              <a:off x="911424" y="3789040"/>
              <a:ext cx="10873208" cy="677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Transparency notices are published when contracts are awarded and in some situations before contract awards are made.  </a:t>
              </a:r>
            </a:p>
          </p:txBody>
        </p:sp>
        <p:sp>
          <p:nvSpPr>
            <p:cNvPr id="20" name="Oval 19">
              <a:extLst>
                <a:ext uri="{FF2B5EF4-FFF2-40B4-BE49-F238E27FC236}">
                  <a16:creationId xmlns:a16="http://schemas.microsoft.com/office/drawing/2014/main" id="{48E3F5EE-27C6-46E8-B5C2-ABCFC4417D80}"/>
                </a:ext>
              </a:extLst>
            </p:cNvPr>
            <p:cNvSpPr/>
            <p:nvPr/>
          </p:nvSpPr>
          <p:spPr>
            <a:xfrm>
              <a:off x="288032" y="3828796"/>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24" name="Group 23">
            <a:extLst>
              <a:ext uri="{FF2B5EF4-FFF2-40B4-BE49-F238E27FC236}">
                <a16:creationId xmlns:a16="http://schemas.microsoft.com/office/drawing/2014/main" id="{13BA82FF-A614-48C4-9356-F689978FE32C}"/>
              </a:ext>
            </a:extLst>
          </p:cNvPr>
          <p:cNvGrpSpPr/>
          <p:nvPr/>
        </p:nvGrpSpPr>
        <p:grpSpPr>
          <a:xfrm>
            <a:off x="360040" y="4761148"/>
            <a:ext cx="11496600" cy="677712"/>
            <a:chOff x="288032" y="4761148"/>
            <a:chExt cx="11496600" cy="677712"/>
          </a:xfrm>
        </p:grpSpPr>
        <p:sp>
          <p:nvSpPr>
            <p:cNvPr id="15" name="Rectangle 14">
              <a:extLst>
                <a:ext uri="{FF2B5EF4-FFF2-40B4-BE49-F238E27FC236}">
                  <a16:creationId xmlns:a16="http://schemas.microsoft.com/office/drawing/2014/main" id="{0DDCF605-8F41-401E-82C8-FFDE5FA10201}"/>
                </a:ext>
              </a:extLst>
            </p:cNvPr>
            <p:cNvSpPr/>
            <p:nvPr/>
          </p:nvSpPr>
          <p:spPr>
            <a:xfrm>
              <a:off x="911424" y="4761148"/>
              <a:ext cx="10873208" cy="677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Relevant authorities keep detailed evidence of their decisions and decision-making processes, which they may be required to share with providers (if they receive a representation).</a:t>
              </a:r>
            </a:p>
          </p:txBody>
        </p:sp>
        <p:sp>
          <p:nvSpPr>
            <p:cNvPr id="21" name="Oval 20">
              <a:extLst>
                <a:ext uri="{FF2B5EF4-FFF2-40B4-BE49-F238E27FC236}">
                  <a16:creationId xmlns:a16="http://schemas.microsoft.com/office/drawing/2014/main" id="{E5150CA8-1FAB-40B0-8561-4AEC70EA6A85}"/>
                </a:ext>
              </a:extLst>
            </p:cNvPr>
            <p:cNvSpPr/>
            <p:nvPr/>
          </p:nvSpPr>
          <p:spPr>
            <a:xfrm>
              <a:off x="288032" y="4830004"/>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grpSp>
        <p:nvGrpSpPr>
          <p:cNvPr id="25" name="Group 24">
            <a:extLst>
              <a:ext uri="{FF2B5EF4-FFF2-40B4-BE49-F238E27FC236}">
                <a16:creationId xmlns:a16="http://schemas.microsoft.com/office/drawing/2014/main" id="{C51B32C9-30A9-4F71-BD5C-89078A7D27F9}"/>
              </a:ext>
            </a:extLst>
          </p:cNvPr>
          <p:cNvGrpSpPr/>
          <p:nvPr/>
        </p:nvGrpSpPr>
        <p:grpSpPr>
          <a:xfrm>
            <a:off x="360040" y="5733256"/>
            <a:ext cx="11496600" cy="677712"/>
            <a:chOff x="288032" y="5733256"/>
            <a:chExt cx="11496600" cy="677712"/>
          </a:xfrm>
        </p:grpSpPr>
        <p:sp>
          <p:nvSpPr>
            <p:cNvPr id="16" name="Rectangle 15">
              <a:extLst>
                <a:ext uri="{FF2B5EF4-FFF2-40B4-BE49-F238E27FC236}">
                  <a16:creationId xmlns:a16="http://schemas.microsoft.com/office/drawing/2014/main" id="{F9BB06C4-F7D0-4AA5-AF32-354A48770260}"/>
                </a:ext>
              </a:extLst>
            </p:cNvPr>
            <p:cNvSpPr/>
            <p:nvPr/>
          </p:nvSpPr>
          <p:spPr>
            <a:xfrm>
              <a:off x="911424" y="5733256"/>
              <a:ext cx="10873208" cy="677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An annual summary is published, which details how many contracts were awarded using the various provider selection processes. </a:t>
              </a:r>
            </a:p>
          </p:txBody>
        </p:sp>
        <p:sp>
          <p:nvSpPr>
            <p:cNvPr id="22" name="Oval 21">
              <a:extLst>
                <a:ext uri="{FF2B5EF4-FFF2-40B4-BE49-F238E27FC236}">
                  <a16:creationId xmlns:a16="http://schemas.microsoft.com/office/drawing/2014/main" id="{B2919CEB-12C2-4940-AC37-8C0CE8A96738}"/>
                </a:ext>
              </a:extLst>
            </p:cNvPr>
            <p:cNvSpPr/>
            <p:nvPr/>
          </p:nvSpPr>
          <p:spPr>
            <a:xfrm>
              <a:off x="288032" y="5802112"/>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83004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142" y="24746"/>
            <a:ext cx="6475717" cy="1080120"/>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Transparency requirements</a:t>
            </a:r>
          </a:p>
        </p:txBody>
      </p:sp>
      <p:pic>
        <p:nvPicPr>
          <p:cNvPr id="7" name="Picture 6" descr="Logo&#10;&#10;Description automatically generated">
            <a:extLst>
              <a:ext uri="{FF2B5EF4-FFF2-40B4-BE49-F238E27FC236}">
                <a16:creationId xmlns:a16="http://schemas.microsoft.com/office/drawing/2014/main" id="{23690EB0-502E-4804-ACAB-CEE54F69F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3" name="Group 2">
            <a:extLst>
              <a:ext uri="{FF2B5EF4-FFF2-40B4-BE49-F238E27FC236}">
                <a16:creationId xmlns:a16="http://schemas.microsoft.com/office/drawing/2014/main" id="{01205F47-63A5-48B3-899D-9AA8CF02D6A0}"/>
              </a:ext>
            </a:extLst>
          </p:cNvPr>
          <p:cNvGrpSpPr/>
          <p:nvPr/>
        </p:nvGrpSpPr>
        <p:grpSpPr>
          <a:xfrm>
            <a:off x="-162805" y="13149"/>
            <a:ext cx="1963029" cy="1620000"/>
            <a:chOff x="-211799" y="-8138"/>
            <a:chExt cx="2366898" cy="2137189"/>
          </a:xfrm>
        </p:grpSpPr>
        <p:sp>
          <p:nvSpPr>
            <p:cNvPr id="6" name="Oval 5">
              <a:extLst>
                <a:ext uri="{FF2B5EF4-FFF2-40B4-BE49-F238E27FC236}">
                  <a16:creationId xmlns:a16="http://schemas.microsoft.com/office/drawing/2014/main" id="{9B667AB1-F380-47D9-934A-0918385C71E6}"/>
                </a:ext>
              </a:extLst>
            </p:cNvPr>
            <p:cNvSpPr/>
            <p:nvPr/>
          </p:nvSpPr>
          <p:spPr>
            <a:xfrm>
              <a:off x="-4998" y="-8138"/>
              <a:ext cx="1953295" cy="2137189"/>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9" name="TextBox 8">
              <a:extLst>
                <a:ext uri="{FF2B5EF4-FFF2-40B4-BE49-F238E27FC236}">
                  <a16:creationId xmlns:a16="http://schemas.microsoft.com/office/drawing/2014/main" id="{B4C30DB0-D549-49D3-92CF-95B3936AAEAE}"/>
                </a:ext>
              </a:extLst>
            </p:cNvPr>
            <p:cNvSpPr txBox="1"/>
            <p:nvPr/>
          </p:nvSpPr>
          <p:spPr>
            <a:xfrm>
              <a:off x="-211799" y="847289"/>
              <a:ext cx="2366898" cy="426336"/>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Schedules 2-14</a:t>
              </a:r>
            </a:p>
          </p:txBody>
        </p:sp>
      </p:grpSp>
      <p:pic>
        <p:nvPicPr>
          <p:cNvPr id="4" name="Picture 3">
            <a:extLst>
              <a:ext uri="{FF2B5EF4-FFF2-40B4-BE49-F238E27FC236}">
                <a16:creationId xmlns:a16="http://schemas.microsoft.com/office/drawing/2014/main" id="{90EAEF38-15C1-3A6F-CC71-0D7DB45C0DDD}"/>
              </a:ext>
            </a:extLst>
          </p:cNvPr>
          <p:cNvPicPr>
            <a:picLocks noChangeAspect="1"/>
          </p:cNvPicPr>
          <p:nvPr/>
        </p:nvPicPr>
        <p:blipFill>
          <a:blip r:embed="rId4"/>
          <a:stretch>
            <a:fillRect/>
          </a:stretch>
        </p:blipFill>
        <p:spPr>
          <a:xfrm>
            <a:off x="757238" y="1729807"/>
            <a:ext cx="10677525" cy="4939553"/>
          </a:xfrm>
          <a:prstGeom prst="rect">
            <a:avLst/>
          </a:prstGeom>
        </p:spPr>
      </p:pic>
    </p:spTree>
    <p:extLst>
      <p:ext uri="{BB962C8B-B14F-4D97-AF65-F5344CB8AC3E}">
        <p14:creationId xmlns:p14="http://schemas.microsoft.com/office/powerpoint/2010/main" val="361356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4071504" y="355627"/>
            <a:ext cx="4048993" cy="611649"/>
          </a:xfrm>
        </p:spPr>
        <p:txBody>
          <a:bodyPr>
            <a:noAutofit/>
          </a:bodyPr>
          <a:lstStyle/>
          <a:p>
            <a:pPr algn="ctr"/>
            <a:r>
              <a:rPr lang="en-US" b="1"/>
              <a:t>Record keeping</a:t>
            </a:r>
            <a:endParaRPr lang="en-US"/>
          </a:p>
        </p:txBody>
      </p:sp>
      <p:sp>
        <p:nvSpPr>
          <p:cNvPr id="2" name="TextBox 1">
            <a:extLst>
              <a:ext uri="{FF2B5EF4-FFF2-40B4-BE49-F238E27FC236}">
                <a16:creationId xmlns:a16="http://schemas.microsoft.com/office/drawing/2014/main" id="{555FCAD9-386F-4396-8B31-C5499AE17434}"/>
              </a:ext>
            </a:extLst>
          </p:cNvPr>
          <p:cNvSpPr txBox="1"/>
          <p:nvPr/>
        </p:nvSpPr>
        <p:spPr>
          <a:xfrm flipH="1">
            <a:off x="328165" y="1703203"/>
            <a:ext cx="11535670" cy="1061829"/>
          </a:xfrm>
          <a:prstGeom prst="rect">
            <a:avLst/>
          </a:prstGeom>
          <a:noFill/>
        </p:spPr>
        <p:txBody>
          <a:bodyPr wrap="square" lIns="91440" tIns="45720" rIns="91440" bIns="45720" rtlCol="0" anchor="t">
            <a:spAutoFit/>
          </a:bodyPr>
          <a:lstStyle/>
          <a:p>
            <a:pPr fontAlgn="base"/>
            <a:r>
              <a:rPr lang="en-GB" sz="2100">
                <a:latin typeface="Arial"/>
                <a:cs typeface="Arial"/>
              </a:rPr>
              <a:t>Relevant authorities must keep records of their considerations throughout the award process. These records may be requested as part of a review during the standstill period. </a:t>
            </a:r>
            <a:r>
              <a:rPr lang="en-GB" sz="2100" b="1">
                <a:latin typeface="Arial"/>
                <a:cs typeface="Arial"/>
              </a:rPr>
              <a:t>Records must include:</a:t>
            </a:r>
            <a:r>
              <a:rPr lang="en-US" sz="2100" b="1">
                <a:latin typeface="Arial"/>
                <a:cs typeface="Arial"/>
              </a:rPr>
              <a:t>​​</a:t>
            </a:r>
          </a:p>
        </p:txBody>
      </p:sp>
      <p:grpSp>
        <p:nvGrpSpPr>
          <p:cNvPr id="4" name="Group 3">
            <a:extLst>
              <a:ext uri="{FF2B5EF4-FFF2-40B4-BE49-F238E27FC236}">
                <a16:creationId xmlns:a16="http://schemas.microsoft.com/office/drawing/2014/main" id="{79B1D721-C0A7-4173-9566-9812AC2BE2BD}"/>
              </a:ext>
            </a:extLst>
          </p:cNvPr>
          <p:cNvGrpSpPr/>
          <p:nvPr/>
        </p:nvGrpSpPr>
        <p:grpSpPr>
          <a:xfrm>
            <a:off x="93518" y="82220"/>
            <a:ext cx="1620000" cy="1620983"/>
            <a:chOff x="124691" y="175739"/>
            <a:chExt cx="1620000" cy="1620983"/>
          </a:xfrm>
        </p:grpSpPr>
        <p:sp>
          <p:nvSpPr>
            <p:cNvPr id="5" name="Oval 4">
              <a:extLst>
                <a:ext uri="{FF2B5EF4-FFF2-40B4-BE49-F238E27FC236}">
                  <a16:creationId xmlns:a16="http://schemas.microsoft.com/office/drawing/2014/main" id="{C121D54E-D5FB-4037-82AB-7B6B58D2CBBE}"/>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5B0A358E-2BD0-4170-BB83-A318E7EDE315}"/>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24</a:t>
              </a:r>
            </a:p>
          </p:txBody>
        </p:sp>
      </p:grpSp>
      <p:graphicFrame>
        <p:nvGraphicFramePr>
          <p:cNvPr id="7" name="Diagram 6">
            <a:extLst>
              <a:ext uri="{FF2B5EF4-FFF2-40B4-BE49-F238E27FC236}">
                <a16:creationId xmlns:a16="http://schemas.microsoft.com/office/drawing/2014/main" id="{0CAB752F-CE67-468C-9530-E722CEEE70A4}"/>
              </a:ext>
            </a:extLst>
          </p:cNvPr>
          <p:cNvGraphicFramePr/>
          <p:nvPr>
            <p:extLst>
              <p:ext uri="{D42A27DB-BD31-4B8C-83A1-F6EECF244321}">
                <p14:modId xmlns:p14="http://schemas.microsoft.com/office/powerpoint/2010/main" val="3171574003"/>
              </p:ext>
            </p:extLst>
          </p:nvPr>
        </p:nvGraphicFramePr>
        <p:xfrm>
          <a:off x="783014" y="2742557"/>
          <a:ext cx="11279117" cy="4035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64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C3D235-E1B2-4245-9153-172BBCD8A862}"/>
              </a:ext>
            </a:extLst>
          </p:cNvPr>
          <p:cNvSpPr>
            <a:spLocks noGrp="1"/>
          </p:cNvSpPr>
          <p:nvPr>
            <p:ph type="ctrTitle"/>
          </p:nvPr>
        </p:nvSpPr>
        <p:spPr>
          <a:xfrm>
            <a:off x="854765" y="2014333"/>
            <a:ext cx="9144000" cy="601111"/>
          </a:xfrm>
        </p:spPr>
        <p:txBody>
          <a:bodyPr/>
          <a:lstStyle/>
          <a:p>
            <a:r>
              <a:rPr lang="en-GB" b="1"/>
              <a:t>The Provider Selection Regime (PSR)</a:t>
            </a:r>
          </a:p>
        </p:txBody>
      </p:sp>
      <p:sp>
        <p:nvSpPr>
          <p:cNvPr id="7" name="Subtitle 6">
            <a:extLst>
              <a:ext uri="{FF2B5EF4-FFF2-40B4-BE49-F238E27FC236}">
                <a16:creationId xmlns:a16="http://schemas.microsoft.com/office/drawing/2014/main" id="{0C23CA40-1376-40BE-8B99-043D88425FF3}"/>
              </a:ext>
            </a:extLst>
          </p:cNvPr>
          <p:cNvSpPr>
            <a:spLocks noGrp="1"/>
          </p:cNvSpPr>
          <p:nvPr>
            <p:ph type="subTitle" idx="1"/>
          </p:nvPr>
        </p:nvSpPr>
        <p:spPr>
          <a:xfrm>
            <a:off x="854764" y="2708920"/>
            <a:ext cx="10283135" cy="2186930"/>
          </a:xfrm>
        </p:spPr>
        <p:txBody>
          <a:bodyPr>
            <a:normAutofit/>
          </a:bodyPr>
          <a:lstStyle/>
          <a:p>
            <a:r>
              <a:rPr lang="en-GB" sz="2200" b="1">
                <a:solidFill>
                  <a:srgbClr val="00A9CE"/>
                </a:solidFill>
              </a:rPr>
              <a:t>Draft Policy Reference Slides</a:t>
            </a:r>
          </a:p>
          <a:p>
            <a:endParaRPr lang="en-GB" sz="2200" b="1">
              <a:solidFill>
                <a:srgbClr val="00A9CE"/>
              </a:solidFill>
            </a:endParaRPr>
          </a:p>
          <a:p>
            <a:r>
              <a:rPr lang="en-GB" sz="2100">
                <a:solidFill>
                  <a:schemeClr val="tx1"/>
                </a:solidFill>
              </a:rPr>
              <a:t>These reference slides are intended to support relevant authorities with their application of the new Provider Selection Regime (PSR); however, they are not exhaustive and should not be used as guidance. Relevant authorities must follow the regulations and associated statutory guidance when applying the PSR. </a:t>
            </a:r>
          </a:p>
          <a:p>
            <a:endParaRPr lang="en-GB" sz="2100">
              <a:solidFill>
                <a:schemeClr val="tx1"/>
              </a:solidFill>
            </a:endParaRPr>
          </a:p>
          <a:p>
            <a:endParaRPr lang="en-GB" sz="2100">
              <a:solidFill>
                <a:schemeClr val="tx1"/>
              </a:solidFill>
            </a:endParaRPr>
          </a:p>
          <a:p>
            <a:endParaRPr lang="en-GB" sz="2200" b="1">
              <a:solidFill>
                <a:srgbClr val="00A9CE"/>
              </a:solidFill>
            </a:endParaRPr>
          </a:p>
        </p:txBody>
      </p:sp>
      <p:grpSp>
        <p:nvGrpSpPr>
          <p:cNvPr id="8" name="Group 7">
            <a:extLst>
              <a:ext uri="{FF2B5EF4-FFF2-40B4-BE49-F238E27FC236}">
                <a16:creationId xmlns:a16="http://schemas.microsoft.com/office/drawing/2014/main" id="{F125C386-F590-8FB7-2B61-C68AC520F2EE}"/>
              </a:ext>
            </a:extLst>
          </p:cNvPr>
          <p:cNvGrpSpPr/>
          <p:nvPr/>
        </p:nvGrpSpPr>
        <p:grpSpPr>
          <a:xfrm>
            <a:off x="692495" y="4964982"/>
            <a:ext cx="10807010" cy="1451947"/>
            <a:chOff x="854764" y="4964982"/>
            <a:chExt cx="10807010" cy="1451947"/>
          </a:xfrm>
        </p:grpSpPr>
        <p:sp>
          <p:nvSpPr>
            <p:cNvPr id="2" name="Oval 1">
              <a:extLst>
                <a:ext uri="{FF2B5EF4-FFF2-40B4-BE49-F238E27FC236}">
                  <a16:creationId xmlns:a16="http://schemas.microsoft.com/office/drawing/2014/main" id="{5241B1FA-DB71-714C-A12F-258CE2244150}"/>
                </a:ext>
              </a:extLst>
            </p:cNvPr>
            <p:cNvSpPr/>
            <p:nvPr/>
          </p:nvSpPr>
          <p:spPr>
            <a:xfrm>
              <a:off x="857732" y="5102997"/>
              <a:ext cx="392738" cy="396425"/>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3" name="Oval 2">
              <a:extLst>
                <a:ext uri="{FF2B5EF4-FFF2-40B4-BE49-F238E27FC236}">
                  <a16:creationId xmlns:a16="http://schemas.microsoft.com/office/drawing/2014/main" id="{8861630D-1541-DA88-AE70-81F469B19A7B}"/>
                </a:ext>
              </a:extLst>
            </p:cNvPr>
            <p:cNvSpPr/>
            <p:nvPr/>
          </p:nvSpPr>
          <p:spPr>
            <a:xfrm>
              <a:off x="854764" y="5882489"/>
              <a:ext cx="392738" cy="396425"/>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4" name="Subtitle 6">
              <a:extLst>
                <a:ext uri="{FF2B5EF4-FFF2-40B4-BE49-F238E27FC236}">
                  <a16:creationId xmlns:a16="http://schemas.microsoft.com/office/drawing/2014/main" id="{932F5BE3-520E-BC63-770F-A6AF40F9F729}"/>
                </a:ext>
              </a:extLst>
            </p:cNvPr>
            <p:cNvSpPr txBox="1">
              <a:spLocks/>
            </p:cNvSpPr>
            <p:nvPr/>
          </p:nvSpPr>
          <p:spPr>
            <a:xfrm>
              <a:off x="1378639" y="4964982"/>
              <a:ext cx="10283135" cy="6724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100">
                  <a:solidFill>
                    <a:schemeClr val="tx1"/>
                  </a:solidFill>
                </a:rPr>
                <a:t>Throughout this slide deck requirements set out in the PSR regulations that relevant authorities must comply with are denoted by blue circles in the top left corner. The relevant regulations are inserted into the middle of the circle.</a:t>
              </a:r>
            </a:p>
            <a:p>
              <a:endParaRPr lang="en-GB" sz="2100">
                <a:solidFill>
                  <a:schemeClr val="tx1"/>
                </a:solidFill>
              </a:endParaRPr>
            </a:p>
            <a:p>
              <a:endParaRPr lang="en-GB" sz="2200" b="1">
                <a:solidFill>
                  <a:srgbClr val="00A9CE"/>
                </a:solidFill>
              </a:endParaRPr>
            </a:p>
          </p:txBody>
        </p:sp>
        <p:sp>
          <p:nvSpPr>
            <p:cNvPr id="5" name="Subtitle 6">
              <a:extLst>
                <a:ext uri="{FF2B5EF4-FFF2-40B4-BE49-F238E27FC236}">
                  <a16:creationId xmlns:a16="http://schemas.microsoft.com/office/drawing/2014/main" id="{73A79D5D-A6F1-68A3-8E63-7292610DCA96}"/>
                </a:ext>
              </a:extLst>
            </p:cNvPr>
            <p:cNvSpPr txBox="1">
              <a:spLocks/>
            </p:cNvSpPr>
            <p:nvPr/>
          </p:nvSpPr>
          <p:spPr>
            <a:xfrm>
              <a:off x="1378638" y="5744474"/>
              <a:ext cx="10283135" cy="6724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solidFill>
                    <a:schemeClr val="tx1"/>
                  </a:solidFill>
                </a:rPr>
                <a:t>Throughout this slide deck recommendations by NHS England as set out in the statutory guidance are denoted by orange circles in the top left corner.</a:t>
              </a:r>
            </a:p>
            <a:p>
              <a:endParaRPr lang="en-GB">
                <a:solidFill>
                  <a:schemeClr val="tx1"/>
                </a:solidFill>
              </a:endParaRPr>
            </a:p>
            <a:p>
              <a:endParaRPr lang="en-GB" b="1">
                <a:solidFill>
                  <a:srgbClr val="00A9CE"/>
                </a:solidFill>
              </a:endParaRPr>
            </a:p>
          </p:txBody>
        </p:sp>
      </p:grpSp>
    </p:spTree>
    <p:extLst>
      <p:ext uri="{BB962C8B-B14F-4D97-AF65-F5344CB8AC3E}">
        <p14:creationId xmlns:p14="http://schemas.microsoft.com/office/powerpoint/2010/main" val="119376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1667559" y="336182"/>
            <a:ext cx="8856883" cy="867078"/>
          </a:xfrm>
        </p:spPr>
        <p:txBody>
          <a:bodyPr>
            <a:noAutofit/>
          </a:bodyPr>
          <a:lstStyle/>
          <a:p>
            <a:pPr algn="ctr"/>
            <a:r>
              <a:rPr lang="en-GB" b="1"/>
              <a:t>Reviewing decisions during the standstill period</a:t>
            </a:r>
            <a:endParaRPr lang="en-US" b="1"/>
          </a:p>
        </p:txBody>
      </p:sp>
      <p:grpSp>
        <p:nvGrpSpPr>
          <p:cNvPr id="6" name="Group 5">
            <a:extLst>
              <a:ext uri="{FF2B5EF4-FFF2-40B4-BE49-F238E27FC236}">
                <a16:creationId xmlns:a16="http://schemas.microsoft.com/office/drawing/2014/main" id="{C82A2E26-97A5-4D52-B2AE-C7545477C5B8}"/>
              </a:ext>
            </a:extLst>
          </p:cNvPr>
          <p:cNvGrpSpPr/>
          <p:nvPr/>
        </p:nvGrpSpPr>
        <p:grpSpPr>
          <a:xfrm>
            <a:off x="84187" y="82220"/>
            <a:ext cx="1620000" cy="1620983"/>
            <a:chOff x="124691" y="175739"/>
            <a:chExt cx="1620000" cy="1620983"/>
          </a:xfrm>
        </p:grpSpPr>
        <p:sp>
          <p:nvSpPr>
            <p:cNvPr id="7" name="Oval 6">
              <a:extLst>
                <a:ext uri="{FF2B5EF4-FFF2-40B4-BE49-F238E27FC236}">
                  <a16:creationId xmlns:a16="http://schemas.microsoft.com/office/drawing/2014/main" id="{2A65ECF8-AF69-4CAE-95F8-FB11529D93F7}"/>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1973AA58-C82D-489E-8125-C57ECFA18DB0}"/>
                </a:ext>
              </a:extLst>
            </p:cNvPr>
            <p:cNvSpPr txBox="1"/>
            <p:nvPr/>
          </p:nvSpPr>
          <p:spPr>
            <a:xfrm>
              <a:off x="212377" y="824648"/>
              <a:ext cx="1444627" cy="323165"/>
            </a:xfrm>
            <a:prstGeom prst="rect">
              <a:avLst/>
            </a:prstGeom>
            <a:noFill/>
          </p:spPr>
          <p:txBody>
            <a:bodyPr wrap="none" lIns="91440" tIns="45720" rIns="91440" bIns="45720" rtlCol="0" anchor="t">
              <a:spAutoFit/>
            </a:bodyPr>
            <a:lstStyle/>
            <a:p>
              <a:pPr algn="ctr"/>
              <a:r>
                <a:rPr lang="en-GB" sz="1500" b="1">
                  <a:latin typeface="Arial"/>
                  <a:cs typeface="Arial"/>
                </a:rPr>
                <a:t>Regulation 12</a:t>
              </a:r>
              <a:endParaRPr lang="en-GB" sz="1500" b="1">
                <a:latin typeface="Arial" panose="020B0604020202020204" pitchFamily="34" charset="0"/>
                <a:cs typeface="Arial" panose="020B0604020202020204" pitchFamily="34" charset="0"/>
              </a:endParaRPr>
            </a:p>
          </p:txBody>
        </p:sp>
      </p:grpSp>
      <p:graphicFrame>
        <p:nvGraphicFramePr>
          <p:cNvPr id="2" name="Diagram 1">
            <a:extLst>
              <a:ext uri="{FF2B5EF4-FFF2-40B4-BE49-F238E27FC236}">
                <a16:creationId xmlns:a16="http://schemas.microsoft.com/office/drawing/2014/main" id="{561A8831-626A-407E-B213-C690B45BD96D}"/>
              </a:ext>
            </a:extLst>
          </p:cNvPr>
          <p:cNvGraphicFramePr/>
          <p:nvPr>
            <p:extLst>
              <p:ext uri="{D42A27DB-BD31-4B8C-83A1-F6EECF244321}">
                <p14:modId xmlns:p14="http://schemas.microsoft.com/office/powerpoint/2010/main" val="458896616"/>
              </p:ext>
            </p:extLst>
          </p:nvPr>
        </p:nvGraphicFramePr>
        <p:xfrm>
          <a:off x="869168" y="2036794"/>
          <a:ext cx="10453665" cy="409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54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516" y="44624"/>
            <a:ext cx="8712968" cy="1368152"/>
          </a:xfrm>
        </p:spPr>
        <p:txBody>
          <a:bodyPr>
            <a:normAutofit/>
          </a:bodyPr>
          <a:lstStyle/>
          <a:p>
            <a:pPr algn="ctr"/>
            <a:r>
              <a:rPr lang="en-GB" b="1">
                <a:solidFill>
                  <a:srgbClr val="005EB8"/>
                </a:solidFill>
                <a:latin typeface="Arial" panose="020B0604020202020204" pitchFamily="34" charset="0"/>
                <a:cs typeface="Arial" panose="020B0604020202020204" pitchFamily="34" charset="0"/>
              </a:rPr>
              <a:t>Reviewing decisions during the standstill period</a:t>
            </a:r>
            <a:endParaRPr lang="en-GB" sz="3600" b="1">
              <a:solidFill>
                <a:srgbClr val="005EB8"/>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5F88228-42B5-4583-B5F6-345BDD24E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9" name="Group 8">
            <a:extLst>
              <a:ext uri="{FF2B5EF4-FFF2-40B4-BE49-F238E27FC236}">
                <a16:creationId xmlns:a16="http://schemas.microsoft.com/office/drawing/2014/main" id="{72D96809-6D9A-49AB-8103-EF3C35C5E1DA}"/>
              </a:ext>
            </a:extLst>
          </p:cNvPr>
          <p:cNvGrpSpPr/>
          <p:nvPr/>
        </p:nvGrpSpPr>
        <p:grpSpPr>
          <a:xfrm>
            <a:off x="78255" y="76962"/>
            <a:ext cx="1680267" cy="1620983"/>
            <a:chOff x="63552" y="175739"/>
            <a:chExt cx="1680267" cy="1620983"/>
          </a:xfrm>
        </p:grpSpPr>
        <p:sp>
          <p:nvSpPr>
            <p:cNvPr id="10" name="Oval 9">
              <a:extLst>
                <a:ext uri="{FF2B5EF4-FFF2-40B4-BE49-F238E27FC236}">
                  <a16:creationId xmlns:a16="http://schemas.microsoft.com/office/drawing/2014/main" id="{C69BB73C-C6BD-423C-85FE-A78EAE2B70C0}"/>
                </a:ext>
              </a:extLst>
            </p:cNvPr>
            <p:cNvSpPr/>
            <p:nvPr/>
          </p:nvSpPr>
          <p:spPr>
            <a:xfrm>
              <a:off x="93685"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6097DEC0-1D63-4F16-BACF-B51AA0BA6012}"/>
                </a:ext>
              </a:extLst>
            </p:cNvPr>
            <p:cNvSpPr txBox="1"/>
            <p:nvPr/>
          </p:nvSpPr>
          <p:spPr>
            <a:xfrm>
              <a:off x="63552" y="709231"/>
              <a:ext cx="1680267" cy="553998"/>
            </a:xfrm>
            <a:prstGeom prst="rect">
              <a:avLst/>
            </a:prstGeom>
            <a:noFill/>
          </p:spPr>
          <p:txBody>
            <a:bodyPr wrap="square" lIns="91440" tIns="45720" rIns="91440" bIns="45720" rtlCol="0" anchor="t">
              <a:spAutoFit/>
            </a:bodyPr>
            <a:lstStyle/>
            <a:p>
              <a:pPr algn="ctr"/>
              <a:r>
                <a:rPr lang="en-GB" sz="1500" b="1">
                  <a:latin typeface="Arial"/>
                  <a:cs typeface="Arial"/>
                </a:rPr>
                <a:t>Regulation 12(3)</a:t>
              </a:r>
            </a:p>
            <a:p>
              <a:pPr algn="ctr"/>
              <a:r>
                <a:rPr lang="en-GB" sz="1500" b="1">
                  <a:latin typeface="Arial"/>
                  <a:cs typeface="Arial"/>
                </a:rPr>
                <a:t>Regulation 12(4)</a:t>
              </a:r>
            </a:p>
          </p:txBody>
        </p:sp>
      </p:grpSp>
      <p:sp>
        <p:nvSpPr>
          <p:cNvPr id="12" name="Rectangle 11">
            <a:extLst>
              <a:ext uri="{FF2B5EF4-FFF2-40B4-BE49-F238E27FC236}">
                <a16:creationId xmlns:a16="http://schemas.microsoft.com/office/drawing/2014/main" id="{27E723A2-FA31-410C-85EB-D67FC7EF5BDC}"/>
              </a:ext>
            </a:extLst>
          </p:cNvPr>
          <p:cNvSpPr/>
          <p:nvPr/>
        </p:nvSpPr>
        <p:spPr>
          <a:xfrm>
            <a:off x="686603" y="1836107"/>
            <a:ext cx="10818795" cy="415498"/>
          </a:xfrm>
          <a:prstGeom prst="rect">
            <a:avLst/>
          </a:prstGeom>
        </p:spPr>
        <p:txBody>
          <a:bodyPr wrap="square">
            <a:spAutoFit/>
          </a:bodyPr>
          <a:lstStyle/>
          <a:p>
            <a:pPr fontAlgn="base"/>
            <a:r>
              <a:rPr lang="en-GB" sz="2100" b="1">
                <a:latin typeface="Arial" panose="020B0604020202020204" pitchFamily="34" charset="0"/>
                <a:cs typeface="Arial" panose="020B0604020202020204" pitchFamily="34" charset="0"/>
              </a:rPr>
              <a:t>Relevant authorities are only obliged to respond to representations if: </a:t>
            </a:r>
          </a:p>
        </p:txBody>
      </p:sp>
      <p:sp>
        <p:nvSpPr>
          <p:cNvPr id="8" name="Rectangle 7">
            <a:extLst>
              <a:ext uri="{FF2B5EF4-FFF2-40B4-BE49-F238E27FC236}">
                <a16:creationId xmlns:a16="http://schemas.microsoft.com/office/drawing/2014/main" id="{F35032DE-2C00-4770-BFD0-0ACE878E63A8}"/>
              </a:ext>
            </a:extLst>
          </p:cNvPr>
          <p:cNvSpPr/>
          <p:nvPr/>
        </p:nvSpPr>
        <p:spPr>
          <a:xfrm>
            <a:off x="263352" y="2564904"/>
            <a:ext cx="11449272" cy="3717445"/>
          </a:xfrm>
          <a:prstGeom prst="rect">
            <a:avLst/>
          </a:prstGeom>
          <a:ln>
            <a:noFill/>
          </a:ln>
        </p:spPr>
        <p:txBody>
          <a:bodyPr/>
          <a:lstStyle/>
          <a:p>
            <a:endParaRPr lang="en-GB"/>
          </a:p>
        </p:txBody>
      </p:sp>
      <p:sp>
        <p:nvSpPr>
          <p:cNvPr id="17" name="Rectangle 16">
            <a:extLst>
              <a:ext uri="{FF2B5EF4-FFF2-40B4-BE49-F238E27FC236}">
                <a16:creationId xmlns:a16="http://schemas.microsoft.com/office/drawing/2014/main" id="{34B8D93D-E7DF-42BA-AD87-5590D146D388}"/>
              </a:ext>
            </a:extLst>
          </p:cNvPr>
          <p:cNvSpPr/>
          <p:nvPr/>
        </p:nvSpPr>
        <p:spPr>
          <a:xfrm>
            <a:off x="263352" y="303168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3C6C13D0-53E0-4BBF-B25D-4EE775968B0C}"/>
              </a:ext>
            </a:extLst>
          </p:cNvPr>
          <p:cNvSpPr/>
          <p:nvPr/>
        </p:nvSpPr>
        <p:spPr>
          <a:xfrm>
            <a:off x="1357908" y="2751246"/>
            <a:ext cx="8842547"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representation comes from a provider who might otherwise have been a provider of the services to which the contract relates. </a:t>
            </a:r>
          </a:p>
        </p:txBody>
      </p:sp>
      <p:sp>
        <p:nvSpPr>
          <p:cNvPr id="19" name="Rectangle 18">
            <a:extLst>
              <a:ext uri="{FF2B5EF4-FFF2-40B4-BE49-F238E27FC236}">
                <a16:creationId xmlns:a16="http://schemas.microsoft.com/office/drawing/2014/main" id="{DCAC1358-499E-45BC-A1F0-445955C4DAE9}"/>
              </a:ext>
            </a:extLst>
          </p:cNvPr>
          <p:cNvSpPr/>
          <p:nvPr/>
        </p:nvSpPr>
        <p:spPr>
          <a:xfrm>
            <a:off x="263352" y="389352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0" name="Freeform: Shape 19">
            <a:extLst>
              <a:ext uri="{FF2B5EF4-FFF2-40B4-BE49-F238E27FC236}">
                <a16:creationId xmlns:a16="http://schemas.microsoft.com/office/drawing/2014/main" id="{116B58D3-285B-4E97-937B-5809D399B890}"/>
              </a:ext>
            </a:extLst>
          </p:cNvPr>
          <p:cNvSpPr/>
          <p:nvPr/>
        </p:nvSpPr>
        <p:spPr>
          <a:xfrm>
            <a:off x="1357908" y="3613086"/>
            <a:ext cx="8842547"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44550">
              <a:lnSpc>
                <a:spcPct val="90000"/>
              </a:lnSpc>
              <a:spcBef>
                <a:spcPct val="0"/>
              </a:spcBef>
              <a:spcAft>
                <a:spcPct val="35000"/>
              </a:spcAft>
              <a:buNone/>
            </a:pPr>
            <a:r>
              <a:rPr lang="en-GB" sz="1900" kern="1200">
                <a:solidFill>
                  <a:schemeClr val="bg1"/>
                </a:solidFill>
              </a:rPr>
              <a:t>T</a:t>
            </a:r>
            <a:r>
              <a:rPr lang="en-GB" sz="1900" kern="1200">
                <a:solidFill>
                  <a:schemeClr val="bg1"/>
                </a:solidFill>
                <a:latin typeface="Arial" panose="020B0604020202020204" pitchFamily="34" charset="0"/>
                <a:cs typeface="Arial" panose="020B0604020202020204" pitchFamily="34" charset="0"/>
              </a:rPr>
              <a:t>he provider is aggrieved by the decision of the relevant authority. </a:t>
            </a:r>
            <a:endParaRPr lang="en-GB" sz="1900" kern="1200">
              <a:solidFill>
                <a:schemeClr val="bg1"/>
              </a:solidFill>
            </a:endParaRPr>
          </a:p>
        </p:txBody>
      </p:sp>
      <p:sp>
        <p:nvSpPr>
          <p:cNvPr id="21" name="Rectangle 20">
            <a:extLst>
              <a:ext uri="{FF2B5EF4-FFF2-40B4-BE49-F238E27FC236}">
                <a16:creationId xmlns:a16="http://schemas.microsoft.com/office/drawing/2014/main" id="{E3D49184-5261-4D18-ACD9-DB69BEE61316}"/>
              </a:ext>
            </a:extLst>
          </p:cNvPr>
          <p:cNvSpPr/>
          <p:nvPr/>
        </p:nvSpPr>
        <p:spPr>
          <a:xfrm>
            <a:off x="263352" y="475536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2" name="Freeform: Shape 21">
            <a:extLst>
              <a:ext uri="{FF2B5EF4-FFF2-40B4-BE49-F238E27FC236}">
                <a16:creationId xmlns:a16="http://schemas.microsoft.com/office/drawing/2014/main" id="{E9FA5D43-0D48-42DC-BDF9-EF8F943B8C9D}"/>
              </a:ext>
            </a:extLst>
          </p:cNvPr>
          <p:cNvSpPr/>
          <p:nvPr/>
        </p:nvSpPr>
        <p:spPr>
          <a:xfrm>
            <a:off x="1357908" y="4474926"/>
            <a:ext cx="8842547"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solidFill>
                  <a:schemeClr val="bg1"/>
                </a:solidFill>
                <a:latin typeface="Arial" panose="020B0604020202020204" pitchFamily="34" charset="0"/>
                <a:cs typeface="Arial" panose="020B0604020202020204" pitchFamily="34" charset="0"/>
              </a:rPr>
              <a:t>The provider believes that the relevant authority has failed to apply the PSR correctly and they are able to set out reasonable grounds to support their belief.  </a:t>
            </a:r>
          </a:p>
        </p:txBody>
      </p:sp>
      <p:sp>
        <p:nvSpPr>
          <p:cNvPr id="23" name="Rectangle 22">
            <a:extLst>
              <a:ext uri="{FF2B5EF4-FFF2-40B4-BE49-F238E27FC236}">
                <a16:creationId xmlns:a16="http://schemas.microsoft.com/office/drawing/2014/main" id="{B16F39DD-52AC-469E-87B3-85E8C7FACDC0}"/>
              </a:ext>
            </a:extLst>
          </p:cNvPr>
          <p:cNvSpPr/>
          <p:nvPr/>
        </p:nvSpPr>
        <p:spPr>
          <a:xfrm>
            <a:off x="263352" y="5609359"/>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Freeform: Shape 23">
            <a:extLst>
              <a:ext uri="{FF2B5EF4-FFF2-40B4-BE49-F238E27FC236}">
                <a16:creationId xmlns:a16="http://schemas.microsoft.com/office/drawing/2014/main" id="{45B8711F-B9E6-40FF-9044-E869EC8F6B81}"/>
              </a:ext>
            </a:extLst>
          </p:cNvPr>
          <p:cNvSpPr/>
          <p:nvPr/>
        </p:nvSpPr>
        <p:spPr>
          <a:xfrm>
            <a:off x="1357908" y="5336766"/>
            <a:ext cx="8842547"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representation is submitted in writing to the relevant authority.</a:t>
            </a:r>
          </a:p>
        </p:txBody>
      </p:sp>
      <p:sp>
        <p:nvSpPr>
          <p:cNvPr id="5" name="TextBox 4">
            <a:extLst>
              <a:ext uri="{FF2B5EF4-FFF2-40B4-BE49-F238E27FC236}">
                <a16:creationId xmlns:a16="http://schemas.microsoft.com/office/drawing/2014/main" id="{E57E454D-4B89-4234-B85A-456C713B4ED9}"/>
              </a:ext>
            </a:extLst>
          </p:cNvPr>
          <p:cNvSpPr txBox="1"/>
          <p:nvPr/>
        </p:nvSpPr>
        <p:spPr>
          <a:xfrm>
            <a:off x="335360" y="3089427"/>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98F9E006-AF36-4721-BBAE-E6EB817D6341}"/>
              </a:ext>
            </a:extLst>
          </p:cNvPr>
          <p:cNvSpPr txBox="1"/>
          <p:nvPr/>
        </p:nvSpPr>
        <p:spPr>
          <a:xfrm>
            <a:off x="335360" y="3950014"/>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3BFE6D6-2342-4B7C-B543-850BBA423D6F}"/>
              </a:ext>
            </a:extLst>
          </p:cNvPr>
          <p:cNvSpPr txBox="1"/>
          <p:nvPr/>
        </p:nvSpPr>
        <p:spPr>
          <a:xfrm>
            <a:off x="335360" y="4810601"/>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16" name="TextBox 15">
            <a:extLst>
              <a:ext uri="{FF2B5EF4-FFF2-40B4-BE49-F238E27FC236}">
                <a16:creationId xmlns:a16="http://schemas.microsoft.com/office/drawing/2014/main" id="{93CC0EBE-9B63-4FCD-9A81-F9E75BA9A35F}"/>
              </a:ext>
            </a:extLst>
          </p:cNvPr>
          <p:cNvSpPr txBox="1"/>
          <p:nvPr/>
        </p:nvSpPr>
        <p:spPr>
          <a:xfrm>
            <a:off x="335360" y="5671187"/>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0270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E9E4559-C3BF-4ED9-8448-CF9843A5E8E9}"/>
              </a:ext>
            </a:extLst>
          </p:cNvPr>
          <p:cNvSpPr/>
          <p:nvPr/>
        </p:nvSpPr>
        <p:spPr>
          <a:xfrm>
            <a:off x="452386" y="1925526"/>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chemeClr val="accent1"/>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Freeform: Shape 5">
            <a:extLst>
              <a:ext uri="{FF2B5EF4-FFF2-40B4-BE49-F238E27FC236}">
                <a16:creationId xmlns:a16="http://schemas.microsoft.com/office/drawing/2014/main" id="{1AF0DBFE-C5AD-4A02-BFCE-3CE868D27191}"/>
              </a:ext>
            </a:extLst>
          </p:cNvPr>
          <p:cNvSpPr/>
          <p:nvPr/>
        </p:nvSpPr>
        <p:spPr>
          <a:xfrm>
            <a:off x="1337914" y="1973093"/>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chemeClr val="accent1"/>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ensure that the provider has been afforded the opportunity to explain or clarify their representation</a:t>
            </a:r>
          </a:p>
        </p:txBody>
      </p:sp>
      <p:sp>
        <p:nvSpPr>
          <p:cNvPr id="7" name="Freeform: Shape 6">
            <a:extLst>
              <a:ext uri="{FF2B5EF4-FFF2-40B4-BE49-F238E27FC236}">
                <a16:creationId xmlns:a16="http://schemas.microsoft.com/office/drawing/2014/main" id="{739D2079-40EC-4EA9-B614-CBFD710D0ACD}"/>
              </a:ext>
            </a:extLst>
          </p:cNvPr>
          <p:cNvSpPr/>
          <p:nvPr/>
        </p:nvSpPr>
        <p:spPr>
          <a:xfrm>
            <a:off x="452386" y="2563467"/>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FFC000"/>
          </a:solidFill>
          <a:ln>
            <a:solidFill>
              <a:srgbClr val="FFC000"/>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a:t>
            </a:r>
          </a:p>
        </p:txBody>
      </p:sp>
      <p:sp>
        <p:nvSpPr>
          <p:cNvPr id="8" name="Freeform: Shape 7">
            <a:extLst>
              <a:ext uri="{FF2B5EF4-FFF2-40B4-BE49-F238E27FC236}">
                <a16:creationId xmlns:a16="http://schemas.microsoft.com/office/drawing/2014/main" id="{AFF4CEA2-9FFC-48EC-9DD7-6EA541C9A5E8}"/>
              </a:ext>
            </a:extLst>
          </p:cNvPr>
          <p:cNvSpPr/>
          <p:nvPr/>
        </p:nvSpPr>
        <p:spPr>
          <a:xfrm>
            <a:off x="1337914" y="2611034"/>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FFC000"/>
          </a:solidFill>
          <a:ln>
            <a:solidFill>
              <a:srgbClr val="FFC000"/>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is expected to provide an indicative timeframe for when the representation might be considered by</a:t>
            </a:r>
          </a:p>
        </p:txBody>
      </p:sp>
      <p:sp>
        <p:nvSpPr>
          <p:cNvPr id="9" name="Freeform: Shape 8">
            <a:extLst>
              <a:ext uri="{FF2B5EF4-FFF2-40B4-BE49-F238E27FC236}">
                <a16:creationId xmlns:a16="http://schemas.microsoft.com/office/drawing/2014/main" id="{6401E7B8-89EE-4BAA-9587-1440C885BA6F}"/>
              </a:ext>
            </a:extLst>
          </p:cNvPr>
          <p:cNvSpPr/>
          <p:nvPr/>
        </p:nvSpPr>
        <p:spPr>
          <a:xfrm>
            <a:off x="452386" y="3201408"/>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0" name="Freeform: Shape 9">
            <a:extLst>
              <a:ext uri="{FF2B5EF4-FFF2-40B4-BE49-F238E27FC236}">
                <a16:creationId xmlns:a16="http://schemas.microsoft.com/office/drawing/2014/main" id="{36E643A2-8C99-4BD6-A091-30A2B6D0A738}"/>
              </a:ext>
            </a:extLst>
          </p:cNvPr>
          <p:cNvSpPr/>
          <p:nvPr/>
        </p:nvSpPr>
        <p:spPr>
          <a:xfrm>
            <a:off x="1337914" y="3248974"/>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provide any information requested by the provider that the relevant authority is required to keep under Regulation 24</a:t>
            </a:r>
          </a:p>
        </p:txBody>
      </p:sp>
      <p:sp>
        <p:nvSpPr>
          <p:cNvPr id="11" name="Freeform: Shape 10">
            <a:extLst>
              <a:ext uri="{FF2B5EF4-FFF2-40B4-BE49-F238E27FC236}">
                <a16:creationId xmlns:a16="http://schemas.microsoft.com/office/drawing/2014/main" id="{8269EADA-E4BD-4D10-832E-58AF006EDF5F}"/>
              </a:ext>
            </a:extLst>
          </p:cNvPr>
          <p:cNvSpPr/>
          <p:nvPr/>
        </p:nvSpPr>
        <p:spPr>
          <a:xfrm>
            <a:off x="452386" y="3839349"/>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2" name="Freeform: Shape 11">
            <a:extLst>
              <a:ext uri="{FF2B5EF4-FFF2-40B4-BE49-F238E27FC236}">
                <a16:creationId xmlns:a16="http://schemas.microsoft.com/office/drawing/2014/main" id="{F27C4A69-0644-4349-9EC6-0A53CAC57FBE}"/>
              </a:ext>
            </a:extLst>
          </p:cNvPr>
          <p:cNvSpPr/>
          <p:nvPr/>
        </p:nvSpPr>
        <p:spPr>
          <a:xfrm>
            <a:off x="1337914" y="3886916"/>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consider the representation(s) made, and review evidence and information used to make the original decision </a:t>
            </a:r>
          </a:p>
        </p:txBody>
      </p:sp>
      <p:sp>
        <p:nvSpPr>
          <p:cNvPr id="13" name="Freeform: Shape 12">
            <a:extLst>
              <a:ext uri="{FF2B5EF4-FFF2-40B4-BE49-F238E27FC236}">
                <a16:creationId xmlns:a16="http://schemas.microsoft.com/office/drawing/2014/main" id="{430FEA03-4EEC-45C0-96AD-47018ADC9F87}"/>
              </a:ext>
            </a:extLst>
          </p:cNvPr>
          <p:cNvSpPr/>
          <p:nvPr/>
        </p:nvSpPr>
        <p:spPr>
          <a:xfrm>
            <a:off x="452386" y="4477290"/>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4" name="Freeform: Shape 13">
            <a:extLst>
              <a:ext uri="{FF2B5EF4-FFF2-40B4-BE49-F238E27FC236}">
                <a16:creationId xmlns:a16="http://schemas.microsoft.com/office/drawing/2014/main" id="{C7B1D5BB-1352-426D-B074-22C8C2AC05B9}"/>
              </a:ext>
            </a:extLst>
          </p:cNvPr>
          <p:cNvSpPr/>
          <p:nvPr/>
        </p:nvSpPr>
        <p:spPr>
          <a:xfrm>
            <a:off x="1337914" y="4524857"/>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consider whether the representation has merit </a:t>
            </a:r>
            <a:r>
              <a:rPr kumimoji="0" lang="en-GB" sz="16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i.e.,</a:t>
            </a: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in identifying that process has not been correctly followed</a:t>
            </a:r>
          </a:p>
        </p:txBody>
      </p:sp>
      <p:sp>
        <p:nvSpPr>
          <p:cNvPr id="15" name="Freeform: Shape 14">
            <a:extLst>
              <a:ext uri="{FF2B5EF4-FFF2-40B4-BE49-F238E27FC236}">
                <a16:creationId xmlns:a16="http://schemas.microsoft.com/office/drawing/2014/main" id="{8666430F-3FBA-445E-9288-16608C358F44}"/>
              </a:ext>
            </a:extLst>
          </p:cNvPr>
          <p:cNvSpPr/>
          <p:nvPr/>
        </p:nvSpPr>
        <p:spPr>
          <a:xfrm>
            <a:off x="452386" y="5115231"/>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6" name="Freeform: Shape 15">
            <a:extLst>
              <a:ext uri="{FF2B5EF4-FFF2-40B4-BE49-F238E27FC236}">
                <a16:creationId xmlns:a16="http://schemas.microsoft.com/office/drawing/2014/main" id="{D60A5F99-7590-4DFD-834C-5E99A2523C78}"/>
              </a:ext>
            </a:extLst>
          </p:cNvPr>
          <p:cNvSpPr/>
          <p:nvPr/>
        </p:nvSpPr>
        <p:spPr>
          <a:xfrm>
            <a:off x="1337914" y="5162798"/>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decide whether to return to an earlier step, abandon the process, or award the contract as originally intended</a:t>
            </a:r>
          </a:p>
        </p:txBody>
      </p:sp>
      <p:sp>
        <p:nvSpPr>
          <p:cNvPr id="17" name="Freeform: Shape 16">
            <a:extLst>
              <a:ext uri="{FF2B5EF4-FFF2-40B4-BE49-F238E27FC236}">
                <a16:creationId xmlns:a16="http://schemas.microsoft.com/office/drawing/2014/main" id="{666463D4-3564-4D4F-AE56-E04894C10BDF}"/>
              </a:ext>
            </a:extLst>
          </p:cNvPr>
          <p:cNvSpPr/>
          <p:nvPr/>
        </p:nvSpPr>
        <p:spPr>
          <a:xfrm>
            <a:off x="452386" y="5753172"/>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8" name="Freeform: Shape 17">
            <a:extLst>
              <a:ext uri="{FF2B5EF4-FFF2-40B4-BE49-F238E27FC236}">
                <a16:creationId xmlns:a16="http://schemas.microsoft.com/office/drawing/2014/main" id="{2FC3AD03-E785-4491-B3A4-2F9792B2EB60}"/>
              </a:ext>
            </a:extLst>
          </p:cNvPr>
          <p:cNvSpPr/>
          <p:nvPr/>
        </p:nvSpPr>
        <p:spPr>
          <a:xfrm>
            <a:off x="1337914" y="5800739"/>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defTabSz="711200">
              <a:lnSpc>
                <a:spcPct val="90000"/>
              </a:lnSpc>
              <a:spcBef>
                <a:spcPct val="0"/>
              </a:spcBef>
              <a:spcAft>
                <a:spcPct val="35000"/>
              </a:spcAft>
              <a:defRPr/>
            </a:pPr>
            <a:r>
              <a:rPr kumimoji="0" lang="en-GB" sz="1600" b="0" i="0" u="none" strike="noStrike" kern="1200" cap="none" spc="0" normalizeH="0" baseline="0" noProof="0">
                <a:ln>
                  <a:noFill/>
                </a:ln>
                <a:solidFill>
                  <a:schemeClr val="bg1"/>
                </a:solidFill>
                <a:effectLst/>
                <a:uLnTx/>
                <a:uFillTx/>
                <a:latin typeface="Arial"/>
                <a:cs typeface="Arial"/>
              </a:rPr>
              <a:t>must communicate the decision promptly</a:t>
            </a:r>
            <a:r>
              <a:rPr lang="en-GB" sz="1600">
                <a:solidFill>
                  <a:schemeClr val="bg1"/>
                </a:solidFill>
                <a:latin typeface="Arial"/>
                <a:cs typeface="Arial"/>
              </a:rPr>
              <a:t> to all interested parties</a:t>
            </a:r>
            <a:r>
              <a:rPr kumimoji="0" lang="en-GB" sz="1600" b="0" i="0" u="none" strike="noStrike" kern="1200" cap="none" spc="0" normalizeH="0" baseline="0" noProof="0">
                <a:ln>
                  <a:noFill/>
                </a:ln>
                <a:solidFill>
                  <a:schemeClr val="bg1"/>
                </a:solidFill>
                <a:effectLst/>
                <a:uLnTx/>
                <a:uFillTx/>
                <a:latin typeface="Arial"/>
                <a:cs typeface="Arial"/>
              </a:rPr>
              <a:t>,</a:t>
            </a:r>
            <a:r>
              <a:rPr lang="en-GB" sz="1600">
                <a:solidFill>
                  <a:schemeClr val="bg1"/>
                </a:solidFill>
                <a:latin typeface="Arial"/>
                <a:cs typeface="Arial"/>
              </a:rPr>
              <a:t> and wait at least five working days before closing the standstill</a:t>
            </a:r>
            <a:r>
              <a:rPr kumimoji="0" lang="en-GB" sz="1600" b="0" i="0" u="none" strike="noStrike" kern="1200" cap="none" spc="0" normalizeH="0" baseline="0" noProof="0">
                <a:ln>
                  <a:noFill/>
                </a:ln>
                <a:solidFill>
                  <a:schemeClr val="bg1"/>
                </a:solidFill>
                <a:effectLst/>
                <a:uLnTx/>
                <a:uFillTx/>
                <a:latin typeface="Arial"/>
                <a:cs typeface="Arial"/>
              </a:rPr>
              <a:t> </a:t>
            </a:r>
            <a:r>
              <a:rPr lang="en-GB" sz="1600">
                <a:solidFill>
                  <a:schemeClr val="bg1"/>
                </a:solidFill>
                <a:latin typeface="Arial"/>
                <a:cs typeface="Arial"/>
              </a:rPr>
              <a:t>period,</a:t>
            </a:r>
            <a:endParaRPr lang="en-GB" sz="1600" b="0" i="0" u="none" strike="noStrike" kern="1200" cap="none" spc="0" normalizeH="0" baseline="0" noProof="0">
              <a:ln>
                <a:noFill/>
              </a:ln>
              <a:solidFill>
                <a:schemeClr val="bg1"/>
              </a:solidFill>
              <a:effectLst/>
              <a:uLnTx/>
              <a:uFillTx/>
              <a:latin typeface="Arial"/>
              <a:cs typeface="Arial"/>
            </a:endParaRPr>
          </a:p>
        </p:txBody>
      </p:sp>
      <p:sp>
        <p:nvSpPr>
          <p:cNvPr id="22" name="Title 1">
            <a:extLst>
              <a:ext uri="{FF2B5EF4-FFF2-40B4-BE49-F238E27FC236}">
                <a16:creationId xmlns:a16="http://schemas.microsoft.com/office/drawing/2014/main" id="{C1BDEDD3-8DC0-468A-A7FA-8AB4F1A5AEB1}"/>
              </a:ext>
            </a:extLst>
          </p:cNvPr>
          <p:cNvSpPr>
            <a:spLocks noGrp="1"/>
          </p:cNvSpPr>
          <p:nvPr>
            <p:ph type="title"/>
          </p:nvPr>
        </p:nvSpPr>
        <p:spPr>
          <a:xfrm>
            <a:off x="1452631" y="116632"/>
            <a:ext cx="9286738" cy="867078"/>
          </a:xfrm>
        </p:spPr>
        <p:txBody>
          <a:bodyPr>
            <a:normAutofit/>
          </a:bodyPr>
          <a:lstStyle/>
          <a:p>
            <a:pPr algn="ctr"/>
            <a:r>
              <a:rPr lang="en-GB" b="1">
                <a:latin typeface="Arial" panose="020B0604020202020204" pitchFamily="34" charset="0"/>
                <a:cs typeface="Arial" panose="020B0604020202020204" pitchFamily="34" charset="0"/>
              </a:rPr>
              <a:t>The standstill period: representations</a:t>
            </a:r>
            <a:endParaRPr lang="en-US" b="1"/>
          </a:p>
        </p:txBody>
      </p:sp>
      <p:sp>
        <p:nvSpPr>
          <p:cNvPr id="23" name="Rectangle 22">
            <a:extLst>
              <a:ext uri="{FF2B5EF4-FFF2-40B4-BE49-F238E27FC236}">
                <a16:creationId xmlns:a16="http://schemas.microsoft.com/office/drawing/2014/main" id="{C71B7721-74AF-4C2C-A3EA-DD6BD3A2C98D}"/>
              </a:ext>
            </a:extLst>
          </p:cNvPr>
          <p:cNvSpPr/>
          <p:nvPr/>
        </p:nvSpPr>
        <p:spPr>
          <a:xfrm>
            <a:off x="1589809" y="1439716"/>
            <a:ext cx="9777846" cy="415498"/>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If a representation is received, then the relevant authority:</a:t>
            </a:r>
          </a:p>
        </p:txBody>
      </p:sp>
      <p:grpSp>
        <p:nvGrpSpPr>
          <p:cNvPr id="20" name="Group 19">
            <a:extLst>
              <a:ext uri="{FF2B5EF4-FFF2-40B4-BE49-F238E27FC236}">
                <a16:creationId xmlns:a16="http://schemas.microsoft.com/office/drawing/2014/main" id="{6B83BBC5-E3F3-41C4-9156-D0367D156DDF}"/>
              </a:ext>
            </a:extLst>
          </p:cNvPr>
          <p:cNvGrpSpPr/>
          <p:nvPr/>
        </p:nvGrpSpPr>
        <p:grpSpPr>
          <a:xfrm>
            <a:off x="90802" y="82220"/>
            <a:ext cx="1691998" cy="1601998"/>
            <a:chOff x="121910" y="175739"/>
            <a:chExt cx="1731503" cy="1639403"/>
          </a:xfrm>
        </p:grpSpPr>
        <p:sp>
          <p:nvSpPr>
            <p:cNvPr id="21" name="Oval 20">
              <a:extLst>
                <a:ext uri="{FF2B5EF4-FFF2-40B4-BE49-F238E27FC236}">
                  <a16:creationId xmlns:a16="http://schemas.microsoft.com/office/drawing/2014/main" id="{DDCF5A7F-84C9-4759-AE51-F7862A5B3C1F}"/>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2DB7E3E-A1E4-4FC9-8921-504CDC6C089F}"/>
                </a:ext>
              </a:extLst>
            </p:cNvPr>
            <p:cNvSpPr txBox="1"/>
            <p:nvPr/>
          </p:nvSpPr>
          <p:spPr>
            <a:xfrm>
              <a:off x="121910" y="603459"/>
              <a:ext cx="1731503" cy="80315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a:cs typeface="Arial"/>
                </a:rPr>
                <a:t>Regulation </a:t>
              </a:r>
              <a:r>
                <a:rPr lang="en-GB" sz="1500" b="1">
                  <a:solidFill>
                    <a:prstClr val="black"/>
                  </a:solidFill>
                  <a:latin typeface="Arial"/>
                  <a:cs typeface="Arial"/>
                </a:rPr>
                <a:t>12</a:t>
              </a:r>
              <a:r>
                <a:rPr kumimoji="0" lang="en-GB" sz="1500" b="1" i="0" u="none" strike="noStrike" kern="1200" cap="none" spc="0" normalizeH="0" baseline="0" noProof="0">
                  <a:ln>
                    <a:noFill/>
                  </a:ln>
                  <a:solidFill>
                    <a:prstClr val="black"/>
                  </a:solidFill>
                  <a:effectLst/>
                  <a:uLnTx/>
                  <a:uFillTx/>
                  <a:latin typeface="Arial"/>
                  <a:cs typeface="Arial"/>
                </a:rPr>
                <a:t> Regulation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Guidance</a:t>
              </a:r>
            </a:p>
          </p:txBody>
        </p:sp>
      </p:grpSp>
      <p:sp>
        <p:nvSpPr>
          <p:cNvPr id="26" name="Oval 25">
            <a:extLst>
              <a:ext uri="{FF2B5EF4-FFF2-40B4-BE49-F238E27FC236}">
                <a16:creationId xmlns:a16="http://schemas.microsoft.com/office/drawing/2014/main" id="{7D036D18-B5E6-48D7-9150-40E066FDD44F}"/>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728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1BDEDD3-8DC0-468A-A7FA-8AB4F1A5AEB1}"/>
              </a:ext>
            </a:extLst>
          </p:cNvPr>
          <p:cNvSpPr>
            <a:spLocks noGrp="1"/>
          </p:cNvSpPr>
          <p:nvPr>
            <p:ph type="title"/>
          </p:nvPr>
        </p:nvSpPr>
        <p:spPr>
          <a:xfrm>
            <a:off x="1782802" y="345707"/>
            <a:ext cx="9037598" cy="867078"/>
          </a:xfrm>
        </p:spPr>
        <p:txBody>
          <a:bodyPr>
            <a:noAutofit/>
          </a:bodyPr>
          <a:lstStyle/>
          <a:p>
            <a:pPr algn="ctr"/>
            <a:r>
              <a:rPr lang="en-GB" b="1"/>
              <a:t>Standstill period: the PSR Review Panel</a:t>
            </a:r>
            <a:endParaRPr lang="en-US" b="1"/>
          </a:p>
        </p:txBody>
      </p:sp>
      <p:grpSp>
        <p:nvGrpSpPr>
          <p:cNvPr id="2" name="Group 1">
            <a:extLst>
              <a:ext uri="{FF2B5EF4-FFF2-40B4-BE49-F238E27FC236}">
                <a16:creationId xmlns:a16="http://schemas.microsoft.com/office/drawing/2014/main" id="{128DA30F-FAC7-4117-A121-52EDF8EF5BFA}"/>
              </a:ext>
            </a:extLst>
          </p:cNvPr>
          <p:cNvGrpSpPr/>
          <p:nvPr/>
        </p:nvGrpSpPr>
        <p:grpSpPr>
          <a:xfrm>
            <a:off x="93518" y="82220"/>
            <a:ext cx="1620000" cy="1620983"/>
            <a:chOff x="93518" y="82220"/>
            <a:chExt cx="1620000" cy="1620983"/>
          </a:xfrm>
        </p:grpSpPr>
        <p:sp>
          <p:nvSpPr>
            <p:cNvPr id="6" name="Oval 5">
              <a:extLst>
                <a:ext uri="{FF2B5EF4-FFF2-40B4-BE49-F238E27FC236}">
                  <a16:creationId xmlns:a16="http://schemas.microsoft.com/office/drawing/2014/main" id="{B90A941B-A6D2-4E55-B1D6-66BEA2D063B2}"/>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0847D662-0A12-465D-8111-4BE57BB2098C}"/>
                </a:ext>
              </a:extLst>
            </p:cNvPr>
            <p:cNvSpPr txBox="1"/>
            <p:nvPr/>
          </p:nvSpPr>
          <p:spPr>
            <a:xfrm>
              <a:off x="373565" y="739951"/>
              <a:ext cx="1059906" cy="323165"/>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Guidance</a:t>
              </a:r>
            </a:p>
          </p:txBody>
        </p:sp>
      </p:grpSp>
      <p:graphicFrame>
        <p:nvGraphicFramePr>
          <p:cNvPr id="3" name="Diagram 2">
            <a:extLst>
              <a:ext uri="{FF2B5EF4-FFF2-40B4-BE49-F238E27FC236}">
                <a16:creationId xmlns:a16="http://schemas.microsoft.com/office/drawing/2014/main" id="{16D183B2-079D-4FE3-A36C-1F1116E69C09}"/>
              </a:ext>
            </a:extLst>
          </p:cNvPr>
          <p:cNvGraphicFramePr/>
          <p:nvPr>
            <p:extLst>
              <p:ext uri="{D42A27DB-BD31-4B8C-83A1-F6EECF244321}">
                <p14:modId xmlns:p14="http://schemas.microsoft.com/office/powerpoint/2010/main" val="1155975803"/>
              </p:ext>
            </p:extLst>
          </p:nvPr>
        </p:nvGraphicFramePr>
        <p:xfrm>
          <a:off x="551642" y="1690695"/>
          <a:ext cx="11546840" cy="4821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21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7C5C17-7E76-5E6D-721F-BB543A3523FA}"/>
              </a:ext>
            </a:extLst>
          </p:cNvPr>
          <p:cNvSpPr>
            <a:spLocks noGrp="1"/>
          </p:cNvSpPr>
          <p:nvPr>
            <p:ph type="title"/>
          </p:nvPr>
        </p:nvSpPr>
        <p:spPr>
          <a:xfrm>
            <a:off x="1682515" y="345707"/>
            <a:ext cx="8826971" cy="867078"/>
          </a:xfrm>
        </p:spPr>
        <p:txBody>
          <a:bodyPr>
            <a:noAutofit/>
          </a:bodyPr>
          <a:lstStyle/>
          <a:p>
            <a:pPr algn="ctr"/>
            <a:r>
              <a:rPr lang="en-GB" b="1">
                <a:latin typeface="Arial"/>
                <a:cs typeface="Arial"/>
              </a:rPr>
              <a:t>Reviewing decision during the standstill period</a:t>
            </a:r>
            <a:endParaRPr lang="en-GB" b="1"/>
          </a:p>
        </p:txBody>
      </p:sp>
      <p:grpSp>
        <p:nvGrpSpPr>
          <p:cNvPr id="50" name="Group 49">
            <a:extLst>
              <a:ext uri="{FF2B5EF4-FFF2-40B4-BE49-F238E27FC236}">
                <a16:creationId xmlns:a16="http://schemas.microsoft.com/office/drawing/2014/main" id="{EE216E7A-F33C-1057-960C-1DDBDDD19F38}"/>
              </a:ext>
            </a:extLst>
          </p:cNvPr>
          <p:cNvGrpSpPr/>
          <p:nvPr/>
        </p:nvGrpSpPr>
        <p:grpSpPr>
          <a:xfrm>
            <a:off x="85290" y="64855"/>
            <a:ext cx="1692000" cy="1692000"/>
            <a:chOff x="69301" y="37220"/>
            <a:chExt cx="1692000" cy="1692000"/>
          </a:xfrm>
        </p:grpSpPr>
        <p:grpSp>
          <p:nvGrpSpPr>
            <p:cNvPr id="51" name="Group 50">
              <a:extLst>
                <a:ext uri="{FF2B5EF4-FFF2-40B4-BE49-F238E27FC236}">
                  <a16:creationId xmlns:a16="http://schemas.microsoft.com/office/drawing/2014/main" id="{9DC093A0-DFA1-10E7-C948-EE0F6077EF5A}"/>
                </a:ext>
              </a:extLst>
            </p:cNvPr>
            <p:cNvGrpSpPr/>
            <p:nvPr/>
          </p:nvGrpSpPr>
          <p:grpSpPr>
            <a:xfrm>
              <a:off x="114301" y="82221"/>
              <a:ext cx="1601999" cy="1601998"/>
              <a:chOff x="145959" y="175739"/>
              <a:chExt cx="1639402" cy="1639403"/>
            </a:xfrm>
          </p:grpSpPr>
          <p:sp>
            <p:nvSpPr>
              <p:cNvPr id="53" name="Oval 52">
                <a:extLst>
                  <a:ext uri="{FF2B5EF4-FFF2-40B4-BE49-F238E27FC236}">
                    <a16:creationId xmlns:a16="http://schemas.microsoft.com/office/drawing/2014/main" id="{3A646399-7BC6-26B6-23BE-6D3B1B049639}"/>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TextBox 53">
                <a:extLst>
                  <a:ext uri="{FF2B5EF4-FFF2-40B4-BE49-F238E27FC236}">
                    <a16:creationId xmlns:a16="http://schemas.microsoft.com/office/drawing/2014/main" id="{806C0545-29AD-4839-0E37-95C4045C64EF}"/>
                  </a:ext>
                </a:extLst>
              </p:cNvPr>
              <p:cNvSpPr txBox="1"/>
              <p:nvPr/>
            </p:nvSpPr>
            <p:spPr>
              <a:xfrm>
                <a:off x="145959" y="720574"/>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12</a:t>
                </a:r>
              </a:p>
              <a:p>
                <a:pPr algn="ctr"/>
                <a:r>
                  <a:rPr lang="en-GB" sz="1500" b="1">
                    <a:latin typeface="Arial" panose="020B0604020202020204" pitchFamily="34" charset="0"/>
                    <a:cs typeface="Arial" panose="020B0604020202020204" pitchFamily="34" charset="0"/>
                  </a:rPr>
                  <a:t>Guidance</a:t>
                </a:r>
              </a:p>
            </p:txBody>
          </p:sp>
        </p:grpSp>
        <p:sp>
          <p:nvSpPr>
            <p:cNvPr id="52" name="Oval 51">
              <a:extLst>
                <a:ext uri="{FF2B5EF4-FFF2-40B4-BE49-F238E27FC236}">
                  <a16:creationId xmlns:a16="http://schemas.microsoft.com/office/drawing/2014/main" id="{D6E9D6BB-56FE-CD62-E30F-44275C84D7DA}"/>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94" name="Picture 93">
            <a:extLst>
              <a:ext uri="{FF2B5EF4-FFF2-40B4-BE49-F238E27FC236}">
                <a16:creationId xmlns:a16="http://schemas.microsoft.com/office/drawing/2014/main" id="{A4BB4EF4-9B42-7B01-4814-9C5F1EA6B4B8}"/>
              </a:ext>
            </a:extLst>
          </p:cNvPr>
          <p:cNvPicPr>
            <a:picLocks noChangeAspect="1"/>
          </p:cNvPicPr>
          <p:nvPr/>
        </p:nvPicPr>
        <p:blipFill>
          <a:blip r:embed="rId3"/>
          <a:stretch>
            <a:fillRect/>
          </a:stretch>
        </p:blipFill>
        <p:spPr>
          <a:xfrm>
            <a:off x="1047964" y="1737712"/>
            <a:ext cx="10897456" cy="5120288"/>
          </a:xfrm>
          <a:prstGeom prst="rect">
            <a:avLst/>
          </a:prstGeom>
        </p:spPr>
      </p:pic>
    </p:spTree>
    <p:extLst>
      <p:ext uri="{BB962C8B-B14F-4D97-AF65-F5344CB8AC3E}">
        <p14:creationId xmlns:p14="http://schemas.microsoft.com/office/powerpoint/2010/main" val="141232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9043B89-A418-40CD-B3A9-97152456E4BF}"/>
              </a:ext>
            </a:extLst>
          </p:cNvPr>
          <p:cNvGrpSpPr/>
          <p:nvPr/>
        </p:nvGrpSpPr>
        <p:grpSpPr>
          <a:xfrm>
            <a:off x="1842159" y="2810733"/>
            <a:ext cx="9746327" cy="779714"/>
            <a:chOff x="1842159" y="2810745"/>
            <a:chExt cx="9746327" cy="779714"/>
          </a:xfrm>
        </p:grpSpPr>
        <p:sp>
          <p:nvSpPr>
            <p:cNvPr id="24" name="Rectangle 23">
              <a:extLst>
                <a:ext uri="{FF2B5EF4-FFF2-40B4-BE49-F238E27FC236}">
                  <a16:creationId xmlns:a16="http://schemas.microsoft.com/office/drawing/2014/main" id="{FAE98335-3380-42BB-9E96-79DEE4D4F71A}"/>
                </a:ext>
              </a:extLst>
            </p:cNvPr>
            <p:cNvSpPr/>
            <p:nvPr/>
          </p:nvSpPr>
          <p:spPr>
            <a:xfrm>
              <a:off x="1853200" y="2810745"/>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7A67A38-13AB-49E9-B0CE-3B288745FF0E}"/>
                </a:ext>
              </a:extLst>
            </p:cNvPr>
            <p:cNvSpPr txBox="1"/>
            <p:nvPr/>
          </p:nvSpPr>
          <p:spPr>
            <a:xfrm>
              <a:off x="1842159" y="2944128"/>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sp>
        <p:nvSpPr>
          <p:cNvPr id="2" name="Title 1"/>
          <p:cNvSpPr>
            <a:spLocks noGrp="1"/>
          </p:cNvSpPr>
          <p:nvPr>
            <p:ph type="title"/>
          </p:nvPr>
        </p:nvSpPr>
        <p:spPr>
          <a:xfrm>
            <a:off x="3505610" y="44624"/>
            <a:ext cx="5180780" cy="1368152"/>
          </a:xfrm>
        </p:spPr>
        <p:txBody>
          <a:bodyPr>
            <a:normAutofit/>
          </a:bodyPr>
          <a:lstStyle/>
          <a:p>
            <a:r>
              <a:rPr lang="en-GB">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permitted under the Regime, if the modification is:</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12377" y="824648"/>
              <a:ext cx="1444627" cy="323165"/>
            </a:xfrm>
            <a:prstGeom prst="rect">
              <a:avLst/>
            </a:prstGeom>
            <a:noFill/>
          </p:spPr>
          <p:txBody>
            <a:bodyPr wrap="none" lIns="91440" tIns="45720" rIns="91440" bIns="45720" rtlCol="0" anchor="t">
              <a:spAutoFit/>
            </a:bodyPr>
            <a:lstStyle/>
            <a:p>
              <a:pPr algn="ctr"/>
              <a:r>
                <a:rPr lang="en-GB" sz="1500" b="1">
                  <a:latin typeface="Arial"/>
                  <a:cs typeface="Arial"/>
                </a:rPr>
                <a:t>Regulation 13</a:t>
              </a:r>
              <a:endParaRPr lang="en-GB" sz="1500" b="1">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C0D93638-ECFC-4A14-A484-35FA8ECE2F0E}"/>
              </a:ext>
            </a:extLst>
          </p:cNvPr>
          <p:cNvGrpSpPr/>
          <p:nvPr/>
        </p:nvGrpSpPr>
        <p:grpSpPr>
          <a:xfrm>
            <a:off x="531187" y="4927066"/>
            <a:ext cx="11055423" cy="950205"/>
            <a:chOff x="531187" y="4927066"/>
            <a:chExt cx="11055423" cy="950205"/>
          </a:xfrm>
        </p:grpSpPr>
        <p:sp>
          <p:nvSpPr>
            <p:cNvPr id="13" name="Freeform: Shape 12">
              <a:extLst>
                <a:ext uri="{FF2B5EF4-FFF2-40B4-BE49-F238E27FC236}">
                  <a16:creationId xmlns:a16="http://schemas.microsoft.com/office/drawing/2014/main" id="{717CAF24-8482-4233-A240-859283682427}"/>
                </a:ext>
              </a:extLst>
            </p:cNvPr>
            <p:cNvSpPr/>
            <p:nvPr/>
          </p:nvSpPr>
          <p:spPr>
            <a:xfrm>
              <a:off x="1559496" y="4927066"/>
              <a:ext cx="10027114" cy="950205"/>
            </a:xfrm>
            <a:custGeom>
              <a:avLst/>
              <a:gdLst>
                <a:gd name="connsiteX0" fmla="*/ 0 w 11557284"/>
                <a:gd name="connsiteY0" fmla="*/ 158371 h 950205"/>
                <a:gd name="connsiteX1" fmla="*/ 158371 w 11557284"/>
                <a:gd name="connsiteY1" fmla="*/ 0 h 950205"/>
                <a:gd name="connsiteX2" fmla="*/ 11398913 w 11557284"/>
                <a:gd name="connsiteY2" fmla="*/ 0 h 950205"/>
                <a:gd name="connsiteX3" fmla="*/ 11557284 w 11557284"/>
                <a:gd name="connsiteY3" fmla="*/ 158371 h 950205"/>
                <a:gd name="connsiteX4" fmla="*/ 11557284 w 11557284"/>
                <a:gd name="connsiteY4" fmla="*/ 791834 h 950205"/>
                <a:gd name="connsiteX5" fmla="*/ 11398913 w 11557284"/>
                <a:gd name="connsiteY5" fmla="*/ 950205 h 950205"/>
                <a:gd name="connsiteX6" fmla="*/ 158371 w 11557284"/>
                <a:gd name="connsiteY6" fmla="*/ 950205 h 950205"/>
                <a:gd name="connsiteX7" fmla="*/ 0 w 11557284"/>
                <a:gd name="connsiteY7" fmla="*/ 791834 h 950205"/>
                <a:gd name="connsiteX8" fmla="*/ 0 w 11557284"/>
                <a:gd name="connsiteY8" fmla="*/ 158371 h 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950205">
                  <a:moveTo>
                    <a:pt x="0" y="158371"/>
                  </a:moveTo>
                  <a:cubicBezTo>
                    <a:pt x="0" y="70905"/>
                    <a:pt x="70905" y="0"/>
                    <a:pt x="158371" y="0"/>
                  </a:cubicBezTo>
                  <a:lnTo>
                    <a:pt x="11398913" y="0"/>
                  </a:lnTo>
                  <a:cubicBezTo>
                    <a:pt x="11486379" y="0"/>
                    <a:pt x="11557284" y="70905"/>
                    <a:pt x="11557284" y="158371"/>
                  </a:cubicBezTo>
                  <a:lnTo>
                    <a:pt x="11557284" y="791834"/>
                  </a:lnTo>
                  <a:cubicBezTo>
                    <a:pt x="11557284" y="879300"/>
                    <a:pt x="11486379" y="950205"/>
                    <a:pt x="11398913" y="950205"/>
                  </a:cubicBezTo>
                  <a:lnTo>
                    <a:pt x="158371" y="950205"/>
                  </a:lnTo>
                  <a:cubicBezTo>
                    <a:pt x="70905" y="950205"/>
                    <a:pt x="0" y="879300"/>
                    <a:pt x="0" y="791834"/>
                  </a:cubicBezTo>
                  <a:lnTo>
                    <a:pt x="0" y="158371"/>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965" tIns="114965" rIns="114965" bIns="114965"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Made in response to external factors beyond the control of the relevant authority and the provider, such as changes in patient or service user volume or changes in indexing; but do not render the contract materially different in character.</a:t>
              </a:r>
            </a:p>
          </p:txBody>
        </p:sp>
        <p:sp>
          <p:nvSpPr>
            <p:cNvPr id="20" name="Rectangle 19">
              <a:extLst>
                <a:ext uri="{FF2B5EF4-FFF2-40B4-BE49-F238E27FC236}">
                  <a16:creationId xmlns:a16="http://schemas.microsoft.com/office/drawing/2014/main" id="{6FC1FB0D-4671-45E5-974B-BB5A73102D2B}"/>
                </a:ext>
              </a:extLst>
            </p:cNvPr>
            <p:cNvSpPr/>
            <p:nvPr/>
          </p:nvSpPr>
          <p:spPr>
            <a:xfrm>
              <a:off x="531187" y="5196969"/>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grpSp>
        <p:nvGrpSpPr>
          <p:cNvPr id="34" name="Group 33">
            <a:extLst>
              <a:ext uri="{FF2B5EF4-FFF2-40B4-BE49-F238E27FC236}">
                <a16:creationId xmlns:a16="http://schemas.microsoft.com/office/drawing/2014/main" id="{C4B763CF-91BD-4716-9823-E0858C9DEB55}"/>
              </a:ext>
            </a:extLst>
          </p:cNvPr>
          <p:cNvGrpSpPr/>
          <p:nvPr/>
        </p:nvGrpSpPr>
        <p:grpSpPr>
          <a:xfrm>
            <a:off x="531187" y="2586484"/>
            <a:ext cx="11055423" cy="410400"/>
            <a:chOff x="531187" y="2586484"/>
            <a:chExt cx="11055423" cy="410400"/>
          </a:xfrm>
        </p:grpSpPr>
        <p:sp>
          <p:nvSpPr>
            <p:cNvPr id="11" name="Freeform: Shape 10">
              <a:extLst>
                <a:ext uri="{FF2B5EF4-FFF2-40B4-BE49-F238E27FC236}">
                  <a16:creationId xmlns:a16="http://schemas.microsoft.com/office/drawing/2014/main" id="{4A732612-2154-4378-BF95-3C9AF7170D67}"/>
                </a:ext>
              </a:extLst>
            </p:cNvPr>
            <p:cNvSpPr/>
            <p:nvPr/>
          </p:nvSpPr>
          <p:spPr>
            <a:xfrm>
              <a:off x="1559496" y="2586985"/>
              <a:ext cx="10027114" cy="409398"/>
            </a:xfrm>
            <a:custGeom>
              <a:avLst/>
              <a:gdLst>
                <a:gd name="connsiteX0" fmla="*/ 0 w 11557284"/>
                <a:gd name="connsiteY0" fmla="*/ 106420 h 638509"/>
                <a:gd name="connsiteX1" fmla="*/ 106420 w 11557284"/>
                <a:gd name="connsiteY1" fmla="*/ 0 h 638509"/>
                <a:gd name="connsiteX2" fmla="*/ 11450864 w 11557284"/>
                <a:gd name="connsiteY2" fmla="*/ 0 h 638509"/>
                <a:gd name="connsiteX3" fmla="*/ 11557284 w 11557284"/>
                <a:gd name="connsiteY3" fmla="*/ 106420 h 638509"/>
                <a:gd name="connsiteX4" fmla="*/ 11557284 w 11557284"/>
                <a:gd name="connsiteY4" fmla="*/ 532089 h 638509"/>
                <a:gd name="connsiteX5" fmla="*/ 11450864 w 11557284"/>
                <a:gd name="connsiteY5" fmla="*/ 638509 h 638509"/>
                <a:gd name="connsiteX6" fmla="*/ 106420 w 11557284"/>
                <a:gd name="connsiteY6" fmla="*/ 638509 h 638509"/>
                <a:gd name="connsiteX7" fmla="*/ 0 w 11557284"/>
                <a:gd name="connsiteY7" fmla="*/ 532089 h 638509"/>
                <a:gd name="connsiteX8" fmla="*/ 0 w 11557284"/>
                <a:gd name="connsiteY8" fmla="*/ 106420 h 6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638509">
                  <a:moveTo>
                    <a:pt x="0" y="106420"/>
                  </a:moveTo>
                  <a:cubicBezTo>
                    <a:pt x="0" y="47646"/>
                    <a:pt x="47646" y="0"/>
                    <a:pt x="106420" y="0"/>
                  </a:cubicBezTo>
                  <a:lnTo>
                    <a:pt x="11450864" y="0"/>
                  </a:lnTo>
                  <a:cubicBezTo>
                    <a:pt x="11509638" y="0"/>
                    <a:pt x="11557284" y="47646"/>
                    <a:pt x="11557284" y="106420"/>
                  </a:cubicBezTo>
                  <a:lnTo>
                    <a:pt x="11557284" y="532089"/>
                  </a:lnTo>
                  <a:cubicBezTo>
                    <a:pt x="11557284" y="590863"/>
                    <a:pt x="11509638" y="638509"/>
                    <a:pt x="11450864" y="638509"/>
                  </a:cubicBezTo>
                  <a:lnTo>
                    <a:pt x="106420" y="638509"/>
                  </a:lnTo>
                  <a:cubicBezTo>
                    <a:pt x="47646" y="638509"/>
                    <a:pt x="0" y="590863"/>
                    <a:pt x="0" y="532089"/>
                  </a:cubicBezTo>
                  <a:lnTo>
                    <a:pt x="0" y="10642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749" tIns="99749" rIns="99749" bIns="9974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Clearly and unambiguously provided for in the original contract</a:t>
              </a:r>
            </a:p>
          </p:txBody>
        </p:sp>
        <p:sp>
          <p:nvSpPr>
            <p:cNvPr id="19" name="Rectangle 18">
              <a:extLst>
                <a:ext uri="{FF2B5EF4-FFF2-40B4-BE49-F238E27FC236}">
                  <a16:creationId xmlns:a16="http://schemas.microsoft.com/office/drawing/2014/main" id="{E1407B96-AD9F-4E74-9E9E-AD711717555B}"/>
                </a:ext>
              </a:extLst>
            </p:cNvPr>
            <p:cNvSpPr/>
            <p:nvPr/>
          </p:nvSpPr>
          <p:spPr>
            <a:xfrm>
              <a:off x="551384" y="2586484"/>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96F8E324-2F9D-4673-968C-0DECE8055D29}"/>
                </a:ext>
              </a:extLst>
            </p:cNvPr>
            <p:cNvSpPr/>
            <p:nvPr/>
          </p:nvSpPr>
          <p:spPr>
            <a:xfrm>
              <a:off x="531187" y="2586484"/>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37" name="Group 36">
            <a:extLst>
              <a:ext uri="{FF2B5EF4-FFF2-40B4-BE49-F238E27FC236}">
                <a16:creationId xmlns:a16="http://schemas.microsoft.com/office/drawing/2014/main" id="{A06F8A2E-57E6-449D-AC24-0D574A101FCA}"/>
              </a:ext>
            </a:extLst>
          </p:cNvPr>
          <p:cNvGrpSpPr/>
          <p:nvPr/>
        </p:nvGrpSpPr>
        <p:grpSpPr>
          <a:xfrm>
            <a:off x="1842159" y="4005064"/>
            <a:ext cx="9746327" cy="782149"/>
            <a:chOff x="1842159" y="4005064"/>
            <a:chExt cx="9746327" cy="782149"/>
          </a:xfrm>
        </p:grpSpPr>
        <p:sp>
          <p:nvSpPr>
            <p:cNvPr id="30" name="TextBox 29">
              <a:extLst>
                <a:ext uri="{FF2B5EF4-FFF2-40B4-BE49-F238E27FC236}">
                  <a16:creationId xmlns:a16="http://schemas.microsoft.com/office/drawing/2014/main" id="{1A5FF7DB-D7FD-4FDA-B46C-E799AAAEA57B}"/>
                </a:ext>
              </a:extLst>
            </p:cNvPr>
            <p:cNvSpPr txBox="1"/>
            <p:nvPr/>
          </p:nvSpPr>
          <p:spPr>
            <a:xfrm>
              <a:off x="1842159" y="4140882"/>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sp>
          <p:nvSpPr>
            <p:cNvPr id="25" name="Rectangle 24">
              <a:extLst>
                <a:ext uri="{FF2B5EF4-FFF2-40B4-BE49-F238E27FC236}">
                  <a16:creationId xmlns:a16="http://schemas.microsoft.com/office/drawing/2014/main" id="{F36A72A0-D193-4262-87C9-CE04F27DD1C2}"/>
                </a:ext>
              </a:extLst>
            </p:cNvPr>
            <p:cNvSpPr/>
            <p:nvPr/>
          </p:nvSpPr>
          <p:spPr>
            <a:xfrm>
              <a:off x="1853200" y="4005064"/>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DC130666-1C1B-4DE6-A12F-F65847E495C0}"/>
              </a:ext>
            </a:extLst>
          </p:cNvPr>
          <p:cNvGrpSpPr/>
          <p:nvPr/>
        </p:nvGrpSpPr>
        <p:grpSpPr>
          <a:xfrm>
            <a:off x="1853200" y="5733256"/>
            <a:ext cx="9735286" cy="767021"/>
            <a:chOff x="1853200" y="5733256"/>
            <a:chExt cx="9735286" cy="767021"/>
          </a:xfrm>
        </p:grpSpPr>
        <p:sp>
          <p:nvSpPr>
            <p:cNvPr id="26" name="Rectangle 25">
              <a:extLst>
                <a:ext uri="{FF2B5EF4-FFF2-40B4-BE49-F238E27FC236}">
                  <a16:creationId xmlns:a16="http://schemas.microsoft.com/office/drawing/2014/main" id="{1413FB9A-FE03-4453-8926-60C4109115DD}"/>
                </a:ext>
              </a:extLst>
            </p:cNvPr>
            <p:cNvSpPr/>
            <p:nvPr/>
          </p:nvSpPr>
          <p:spPr>
            <a:xfrm>
              <a:off x="1853200" y="5733256"/>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D1CEA00-944B-49D7-9CEF-5EE5040814CC}"/>
                </a:ext>
              </a:extLst>
            </p:cNvPr>
            <p:cNvSpPr txBox="1"/>
            <p:nvPr/>
          </p:nvSpPr>
          <p:spPr>
            <a:xfrm>
              <a:off x="1853201" y="5853946"/>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grpSp>
        <p:nvGrpSpPr>
          <p:cNvPr id="36" name="Group 35">
            <a:extLst>
              <a:ext uri="{FF2B5EF4-FFF2-40B4-BE49-F238E27FC236}">
                <a16:creationId xmlns:a16="http://schemas.microsoft.com/office/drawing/2014/main" id="{A37CB80F-7E5E-4B7E-8F2E-B45425CACBF6}"/>
              </a:ext>
            </a:extLst>
          </p:cNvPr>
          <p:cNvGrpSpPr/>
          <p:nvPr/>
        </p:nvGrpSpPr>
        <p:grpSpPr>
          <a:xfrm>
            <a:off x="520146" y="3754561"/>
            <a:ext cx="11066464" cy="410400"/>
            <a:chOff x="520146" y="3759236"/>
            <a:chExt cx="11066464" cy="410400"/>
          </a:xfrm>
        </p:grpSpPr>
        <p:sp>
          <p:nvSpPr>
            <p:cNvPr id="12" name="Freeform: Shape 11">
              <a:extLst>
                <a:ext uri="{FF2B5EF4-FFF2-40B4-BE49-F238E27FC236}">
                  <a16:creationId xmlns:a16="http://schemas.microsoft.com/office/drawing/2014/main" id="{FE35CF13-F239-47F5-8F51-ACE928EEF45F}"/>
                </a:ext>
              </a:extLst>
            </p:cNvPr>
            <p:cNvSpPr/>
            <p:nvPr/>
          </p:nvSpPr>
          <p:spPr>
            <a:xfrm>
              <a:off x="1559496" y="3759236"/>
              <a:ext cx="10027114" cy="410400"/>
            </a:xfrm>
            <a:custGeom>
              <a:avLst/>
              <a:gdLst>
                <a:gd name="connsiteX0" fmla="*/ 0 w 11557284"/>
                <a:gd name="connsiteY0" fmla="*/ 47750 h 286496"/>
                <a:gd name="connsiteX1" fmla="*/ 47750 w 11557284"/>
                <a:gd name="connsiteY1" fmla="*/ 0 h 286496"/>
                <a:gd name="connsiteX2" fmla="*/ 11509534 w 11557284"/>
                <a:gd name="connsiteY2" fmla="*/ 0 h 286496"/>
                <a:gd name="connsiteX3" fmla="*/ 11557284 w 11557284"/>
                <a:gd name="connsiteY3" fmla="*/ 47750 h 286496"/>
                <a:gd name="connsiteX4" fmla="*/ 11557284 w 11557284"/>
                <a:gd name="connsiteY4" fmla="*/ 238746 h 286496"/>
                <a:gd name="connsiteX5" fmla="*/ 11509534 w 11557284"/>
                <a:gd name="connsiteY5" fmla="*/ 286496 h 286496"/>
                <a:gd name="connsiteX6" fmla="*/ 47750 w 11557284"/>
                <a:gd name="connsiteY6" fmla="*/ 286496 h 286496"/>
                <a:gd name="connsiteX7" fmla="*/ 0 w 11557284"/>
                <a:gd name="connsiteY7" fmla="*/ 238746 h 286496"/>
                <a:gd name="connsiteX8" fmla="*/ 0 w 11557284"/>
                <a:gd name="connsiteY8" fmla="*/ 47750 h 28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286496">
                  <a:moveTo>
                    <a:pt x="0" y="47750"/>
                  </a:moveTo>
                  <a:cubicBezTo>
                    <a:pt x="0" y="21378"/>
                    <a:pt x="21378" y="0"/>
                    <a:pt x="47750" y="0"/>
                  </a:cubicBezTo>
                  <a:lnTo>
                    <a:pt x="11509534" y="0"/>
                  </a:lnTo>
                  <a:cubicBezTo>
                    <a:pt x="11535906" y="0"/>
                    <a:pt x="11557284" y="21378"/>
                    <a:pt x="11557284" y="47750"/>
                  </a:cubicBezTo>
                  <a:lnTo>
                    <a:pt x="11557284" y="238746"/>
                  </a:lnTo>
                  <a:cubicBezTo>
                    <a:pt x="11557284" y="265118"/>
                    <a:pt x="11535906" y="286496"/>
                    <a:pt x="11509534" y="286496"/>
                  </a:cubicBezTo>
                  <a:lnTo>
                    <a:pt x="47750" y="286496"/>
                  </a:lnTo>
                  <a:cubicBezTo>
                    <a:pt x="21378" y="286496"/>
                    <a:pt x="0" y="265118"/>
                    <a:pt x="0" y="238746"/>
                  </a:cubicBezTo>
                  <a:lnTo>
                    <a:pt x="0" y="4775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66" tIns="82566" rIns="82566" bIns="82566" numCol="1" spcCol="1270" anchor="ctr" anchorCtr="0">
              <a:noAutofit/>
            </a:bodyPr>
            <a:lstStyle/>
            <a:p>
              <a:pPr marL="0" lvl="0" indent="0" algn="l" defTabSz="800100">
                <a:lnSpc>
                  <a:spcPct val="90000"/>
                </a:lnSpc>
                <a:spcBef>
                  <a:spcPct val="0"/>
                </a:spcBef>
                <a:spcAft>
                  <a:spcPct val="35000"/>
                </a:spcAft>
                <a:buNone/>
              </a:pPr>
              <a:r>
                <a:rPr lang="en-GB">
                  <a:latin typeface="Arial" panose="020B0604020202020204" pitchFamily="34" charset="0"/>
                  <a:cs typeface="Arial" panose="020B0604020202020204" pitchFamily="34" charset="0"/>
                </a:rPr>
                <a:t>S</a:t>
              </a:r>
              <a:r>
                <a:rPr lang="en-GB" sz="1800" kern="1200">
                  <a:latin typeface="Arial" panose="020B0604020202020204" pitchFamily="34" charset="0"/>
                  <a:cs typeface="Arial" panose="020B0604020202020204" pitchFamily="34" charset="0"/>
                </a:rPr>
                <a:t>olely a change in the identity of the provider</a:t>
              </a:r>
            </a:p>
          </p:txBody>
        </p:sp>
        <p:sp>
          <p:nvSpPr>
            <p:cNvPr id="21" name="Rectangle 20">
              <a:extLst>
                <a:ext uri="{FF2B5EF4-FFF2-40B4-BE49-F238E27FC236}">
                  <a16:creationId xmlns:a16="http://schemas.microsoft.com/office/drawing/2014/main" id="{82FB43E2-5AB3-4DF7-AD56-1D28DAEF284F}"/>
                </a:ext>
              </a:extLst>
            </p:cNvPr>
            <p:cNvSpPr/>
            <p:nvPr/>
          </p:nvSpPr>
          <p:spPr>
            <a:xfrm>
              <a:off x="520146"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sp>
          <p:nvSpPr>
            <p:cNvPr id="23" name="Rectangle 22">
              <a:extLst>
                <a:ext uri="{FF2B5EF4-FFF2-40B4-BE49-F238E27FC236}">
                  <a16:creationId xmlns:a16="http://schemas.microsoft.com/office/drawing/2014/main" id="{48013F79-BD5B-493B-988A-7872A6DC06FD}"/>
                </a:ext>
              </a:extLst>
            </p:cNvPr>
            <p:cNvSpPr/>
            <p:nvPr/>
          </p:nvSpPr>
          <p:spPr>
            <a:xfrm>
              <a:off x="531187"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230063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10" y="44624"/>
            <a:ext cx="5180780" cy="1368152"/>
          </a:xfrm>
        </p:spPr>
        <p:txBody>
          <a:bodyPr>
            <a:normAutofit/>
          </a:bodyPr>
          <a:lstStyle/>
          <a:p>
            <a:r>
              <a:rPr lang="en-GB">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permitted under the Regime, if the modification is:</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12377"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grpSp>
        <p:nvGrpSpPr>
          <p:cNvPr id="38" name="Group 37">
            <a:extLst>
              <a:ext uri="{FF2B5EF4-FFF2-40B4-BE49-F238E27FC236}">
                <a16:creationId xmlns:a16="http://schemas.microsoft.com/office/drawing/2014/main" id="{C0D93638-ECFC-4A14-A484-35FA8ECE2F0E}"/>
              </a:ext>
            </a:extLst>
          </p:cNvPr>
          <p:cNvGrpSpPr/>
          <p:nvPr/>
        </p:nvGrpSpPr>
        <p:grpSpPr>
          <a:xfrm>
            <a:off x="531187" y="5089360"/>
            <a:ext cx="11055423" cy="950205"/>
            <a:chOff x="531187" y="4927066"/>
            <a:chExt cx="11055423" cy="950205"/>
          </a:xfrm>
        </p:grpSpPr>
        <p:sp>
          <p:nvSpPr>
            <p:cNvPr id="13" name="Freeform: Shape 12">
              <a:extLst>
                <a:ext uri="{FF2B5EF4-FFF2-40B4-BE49-F238E27FC236}">
                  <a16:creationId xmlns:a16="http://schemas.microsoft.com/office/drawing/2014/main" id="{717CAF24-8482-4233-A240-859283682427}"/>
                </a:ext>
              </a:extLst>
            </p:cNvPr>
            <p:cNvSpPr/>
            <p:nvPr/>
          </p:nvSpPr>
          <p:spPr>
            <a:xfrm>
              <a:off x="1559496" y="4927066"/>
              <a:ext cx="10027114" cy="950205"/>
            </a:xfrm>
            <a:custGeom>
              <a:avLst/>
              <a:gdLst>
                <a:gd name="connsiteX0" fmla="*/ 0 w 11557284"/>
                <a:gd name="connsiteY0" fmla="*/ 158371 h 950205"/>
                <a:gd name="connsiteX1" fmla="*/ 158371 w 11557284"/>
                <a:gd name="connsiteY1" fmla="*/ 0 h 950205"/>
                <a:gd name="connsiteX2" fmla="*/ 11398913 w 11557284"/>
                <a:gd name="connsiteY2" fmla="*/ 0 h 950205"/>
                <a:gd name="connsiteX3" fmla="*/ 11557284 w 11557284"/>
                <a:gd name="connsiteY3" fmla="*/ 158371 h 950205"/>
                <a:gd name="connsiteX4" fmla="*/ 11557284 w 11557284"/>
                <a:gd name="connsiteY4" fmla="*/ 791834 h 950205"/>
                <a:gd name="connsiteX5" fmla="*/ 11398913 w 11557284"/>
                <a:gd name="connsiteY5" fmla="*/ 950205 h 950205"/>
                <a:gd name="connsiteX6" fmla="*/ 158371 w 11557284"/>
                <a:gd name="connsiteY6" fmla="*/ 950205 h 950205"/>
                <a:gd name="connsiteX7" fmla="*/ 0 w 11557284"/>
                <a:gd name="connsiteY7" fmla="*/ 791834 h 950205"/>
                <a:gd name="connsiteX8" fmla="*/ 0 w 11557284"/>
                <a:gd name="connsiteY8" fmla="*/ 158371 h 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950205">
                  <a:moveTo>
                    <a:pt x="0" y="158371"/>
                  </a:moveTo>
                  <a:cubicBezTo>
                    <a:pt x="0" y="70905"/>
                    <a:pt x="70905" y="0"/>
                    <a:pt x="158371" y="0"/>
                  </a:cubicBezTo>
                  <a:lnTo>
                    <a:pt x="11398913" y="0"/>
                  </a:lnTo>
                  <a:cubicBezTo>
                    <a:pt x="11486379" y="0"/>
                    <a:pt x="11557284" y="70905"/>
                    <a:pt x="11557284" y="158371"/>
                  </a:cubicBezTo>
                  <a:lnTo>
                    <a:pt x="11557284" y="791834"/>
                  </a:lnTo>
                  <a:cubicBezTo>
                    <a:pt x="11557284" y="879300"/>
                    <a:pt x="11486379" y="950205"/>
                    <a:pt x="11398913" y="950205"/>
                  </a:cubicBezTo>
                  <a:lnTo>
                    <a:pt x="158371" y="950205"/>
                  </a:lnTo>
                  <a:cubicBezTo>
                    <a:pt x="70905" y="950205"/>
                    <a:pt x="0" y="879300"/>
                    <a:pt x="0" y="791834"/>
                  </a:cubicBezTo>
                  <a:lnTo>
                    <a:pt x="0" y="158371"/>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965" tIns="114965" rIns="114965" bIns="114965" numCol="1" spcCol="1270" anchor="ctr" anchorCtr="0">
              <a:noAutofit/>
            </a:bodyPr>
            <a:lstStyle/>
            <a:p>
              <a:pPr marL="0" lvl="0" indent="0" algn="l" defTabSz="800100">
                <a:lnSpc>
                  <a:spcPct val="90000"/>
                </a:lnSpc>
                <a:spcBef>
                  <a:spcPct val="0"/>
                </a:spcBef>
                <a:spcAft>
                  <a:spcPct val="35000"/>
                </a:spcAft>
                <a:buNone/>
              </a:pPr>
              <a:r>
                <a:rPr lang="en-GB">
                  <a:solidFill>
                    <a:schemeClr val="bg1"/>
                  </a:solidFill>
                  <a:latin typeface="Arial" panose="020B0604020202020204" pitchFamily="34" charset="0"/>
                </a:rPr>
                <a:t>M</a:t>
              </a:r>
              <a:r>
                <a:rPr lang="en-GB" b="0" i="0">
                  <a:solidFill>
                    <a:schemeClr val="bg1"/>
                  </a:solidFill>
                  <a:effectLst/>
                  <a:latin typeface="Arial" panose="020B0604020202020204" pitchFamily="34" charset="0"/>
                </a:rPr>
                <a:t>ade to a contract that was originally awarded under direct award process A or direct </a:t>
              </a:r>
              <a:r>
                <a:rPr lang="en-GB">
                  <a:solidFill>
                    <a:schemeClr val="bg1"/>
                  </a:solidFill>
                  <a:latin typeface="Arial" panose="020B0604020202020204" pitchFamily="34" charset="0"/>
                </a:rPr>
                <a:t>a</a:t>
              </a:r>
              <a:r>
                <a:rPr lang="en-GB" b="0" i="0">
                  <a:solidFill>
                    <a:schemeClr val="bg1"/>
                  </a:solidFill>
                  <a:effectLst/>
                  <a:latin typeface="Arial" panose="020B0604020202020204" pitchFamily="34" charset="0"/>
                </a:rPr>
                <a:t>ward process B and the modification does not render the contract materially different in character.</a:t>
              </a:r>
              <a:endParaRPr lang="en-GB" sz="1800" kern="120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FC1FB0D-4671-45E5-974B-BB5A73102D2B}"/>
                </a:ext>
              </a:extLst>
            </p:cNvPr>
            <p:cNvSpPr/>
            <p:nvPr/>
          </p:nvSpPr>
          <p:spPr>
            <a:xfrm>
              <a:off x="531187" y="5196969"/>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6.</a:t>
              </a:r>
            </a:p>
          </p:txBody>
        </p:sp>
      </p:grpSp>
      <p:grpSp>
        <p:nvGrpSpPr>
          <p:cNvPr id="37" name="Group 36">
            <a:extLst>
              <a:ext uri="{FF2B5EF4-FFF2-40B4-BE49-F238E27FC236}">
                <a16:creationId xmlns:a16="http://schemas.microsoft.com/office/drawing/2014/main" id="{A06F8A2E-57E6-449D-AC24-0D574A101FCA}"/>
              </a:ext>
            </a:extLst>
          </p:cNvPr>
          <p:cNvGrpSpPr/>
          <p:nvPr/>
        </p:nvGrpSpPr>
        <p:grpSpPr>
          <a:xfrm>
            <a:off x="1844001" y="4221088"/>
            <a:ext cx="9746327" cy="725361"/>
            <a:chOff x="1842159" y="4005064"/>
            <a:chExt cx="9746327" cy="725361"/>
          </a:xfrm>
        </p:grpSpPr>
        <p:sp>
          <p:nvSpPr>
            <p:cNvPr id="30" name="TextBox 29">
              <a:extLst>
                <a:ext uri="{FF2B5EF4-FFF2-40B4-BE49-F238E27FC236}">
                  <a16:creationId xmlns:a16="http://schemas.microsoft.com/office/drawing/2014/main" id="{1A5FF7DB-D7FD-4FDA-B46C-E799AAAEA57B}"/>
                </a:ext>
              </a:extLst>
            </p:cNvPr>
            <p:cNvSpPr txBox="1"/>
            <p:nvPr/>
          </p:nvSpPr>
          <p:spPr>
            <a:xfrm>
              <a:off x="1842159" y="4361093"/>
              <a:ext cx="9735285"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A transparency notice must be published in these circumstances.</a:t>
              </a:r>
            </a:p>
          </p:txBody>
        </p:sp>
        <p:sp>
          <p:nvSpPr>
            <p:cNvPr id="25" name="Rectangle 24">
              <a:extLst>
                <a:ext uri="{FF2B5EF4-FFF2-40B4-BE49-F238E27FC236}">
                  <a16:creationId xmlns:a16="http://schemas.microsoft.com/office/drawing/2014/main" id="{F36A72A0-D193-4262-87C9-CE04F27DD1C2}"/>
                </a:ext>
              </a:extLst>
            </p:cNvPr>
            <p:cNvSpPr/>
            <p:nvPr/>
          </p:nvSpPr>
          <p:spPr>
            <a:xfrm>
              <a:off x="1853200" y="4005064"/>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A37CB80F-7E5E-4B7E-8F2E-B45425CACBF6}"/>
              </a:ext>
            </a:extLst>
          </p:cNvPr>
          <p:cNvGrpSpPr/>
          <p:nvPr/>
        </p:nvGrpSpPr>
        <p:grpSpPr>
          <a:xfrm>
            <a:off x="520146" y="3730482"/>
            <a:ext cx="11066464" cy="850646"/>
            <a:chOff x="520146" y="3759236"/>
            <a:chExt cx="11066464" cy="850646"/>
          </a:xfrm>
        </p:grpSpPr>
        <p:sp>
          <p:nvSpPr>
            <p:cNvPr id="12" name="Freeform: Shape 11">
              <a:extLst>
                <a:ext uri="{FF2B5EF4-FFF2-40B4-BE49-F238E27FC236}">
                  <a16:creationId xmlns:a16="http://schemas.microsoft.com/office/drawing/2014/main" id="{FE35CF13-F239-47F5-8F51-ACE928EEF45F}"/>
                </a:ext>
              </a:extLst>
            </p:cNvPr>
            <p:cNvSpPr/>
            <p:nvPr/>
          </p:nvSpPr>
          <p:spPr>
            <a:xfrm>
              <a:off x="1559496" y="3759236"/>
              <a:ext cx="10027114" cy="850646"/>
            </a:xfrm>
            <a:custGeom>
              <a:avLst/>
              <a:gdLst>
                <a:gd name="connsiteX0" fmla="*/ 0 w 11557284"/>
                <a:gd name="connsiteY0" fmla="*/ 47750 h 286496"/>
                <a:gd name="connsiteX1" fmla="*/ 47750 w 11557284"/>
                <a:gd name="connsiteY1" fmla="*/ 0 h 286496"/>
                <a:gd name="connsiteX2" fmla="*/ 11509534 w 11557284"/>
                <a:gd name="connsiteY2" fmla="*/ 0 h 286496"/>
                <a:gd name="connsiteX3" fmla="*/ 11557284 w 11557284"/>
                <a:gd name="connsiteY3" fmla="*/ 47750 h 286496"/>
                <a:gd name="connsiteX4" fmla="*/ 11557284 w 11557284"/>
                <a:gd name="connsiteY4" fmla="*/ 238746 h 286496"/>
                <a:gd name="connsiteX5" fmla="*/ 11509534 w 11557284"/>
                <a:gd name="connsiteY5" fmla="*/ 286496 h 286496"/>
                <a:gd name="connsiteX6" fmla="*/ 47750 w 11557284"/>
                <a:gd name="connsiteY6" fmla="*/ 286496 h 286496"/>
                <a:gd name="connsiteX7" fmla="*/ 0 w 11557284"/>
                <a:gd name="connsiteY7" fmla="*/ 238746 h 286496"/>
                <a:gd name="connsiteX8" fmla="*/ 0 w 11557284"/>
                <a:gd name="connsiteY8" fmla="*/ 47750 h 28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286496">
                  <a:moveTo>
                    <a:pt x="0" y="47750"/>
                  </a:moveTo>
                  <a:cubicBezTo>
                    <a:pt x="0" y="21378"/>
                    <a:pt x="21378" y="0"/>
                    <a:pt x="47750" y="0"/>
                  </a:cubicBezTo>
                  <a:lnTo>
                    <a:pt x="11509534" y="0"/>
                  </a:lnTo>
                  <a:cubicBezTo>
                    <a:pt x="11535906" y="0"/>
                    <a:pt x="11557284" y="21378"/>
                    <a:pt x="11557284" y="47750"/>
                  </a:cubicBezTo>
                  <a:lnTo>
                    <a:pt x="11557284" y="238746"/>
                  </a:lnTo>
                  <a:cubicBezTo>
                    <a:pt x="11557284" y="265118"/>
                    <a:pt x="11535906" y="286496"/>
                    <a:pt x="11509534" y="286496"/>
                  </a:cubicBezTo>
                  <a:lnTo>
                    <a:pt x="47750" y="286496"/>
                  </a:lnTo>
                  <a:cubicBezTo>
                    <a:pt x="21378" y="286496"/>
                    <a:pt x="0" y="265118"/>
                    <a:pt x="0" y="238746"/>
                  </a:cubicBezTo>
                  <a:lnTo>
                    <a:pt x="0" y="4775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66" tIns="82566" rIns="82566" bIns="82566" numCol="1" spcCol="1270" anchor="ctr" anchorCtr="0">
              <a:noAutofit/>
            </a:bodyPr>
            <a:lstStyle/>
            <a:p>
              <a:pPr marL="0" lvl="0" indent="0" algn="l" defTabSz="800100">
                <a:lnSpc>
                  <a:spcPct val="90000"/>
                </a:lnSpc>
                <a:spcBef>
                  <a:spcPct val="0"/>
                </a:spcBef>
                <a:spcAft>
                  <a:spcPct val="35000"/>
                </a:spcAft>
                <a:buNone/>
              </a:pPr>
              <a:r>
                <a:rPr lang="en-GB">
                  <a:latin typeface="Arial" panose="020B0604020202020204" pitchFamily="34" charset="0"/>
                  <a:cs typeface="Arial" panose="020B0604020202020204" pitchFamily="34" charset="0"/>
                </a:rPr>
                <a:t>Attributable to the relevant authority, does not render the contract materially different in character, and the change in the lifetime value of the contract, compared to its value when it was entered into, is OVER £500,000 AND represents less than 25% of the original contract value. </a:t>
              </a:r>
              <a:endParaRPr lang="en-GB" sz="1800" kern="12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2FB43E2-5AB3-4DF7-AD56-1D28DAEF284F}"/>
                </a:ext>
              </a:extLst>
            </p:cNvPr>
            <p:cNvSpPr/>
            <p:nvPr/>
          </p:nvSpPr>
          <p:spPr>
            <a:xfrm>
              <a:off x="520146"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sp>
          <p:nvSpPr>
            <p:cNvPr id="23" name="Rectangle 22">
              <a:extLst>
                <a:ext uri="{FF2B5EF4-FFF2-40B4-BE49-F238E27FC236}">
                  <a16:creationId xmlns:a16="http://schemas.microsoft.com/office/drawing/2014/main" id="{48013F79-BD5B-493B-988A-7872A6DC06FD}"/>
                </a:ext>
              </a:extLst>
            </p:cNvPr>
            <p:cNvSpPr/>
            <p:nvPr/>
          </p:nvSpPr>
          <p:spPr>
            <a:xfrm>
              <a:off x="531187"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5.</a:t>
              </a:r>
            </a:p>
          </p:txBody>
        </p:sp>
      </p:grpSp>
      <p:grpSp>
        <p:nvGrpSpPr>
          <p:cNvPr id="40" name="Group 39">
            <a:extLst>
              <a:ext uri="{FF2B5EF4-FFF2-40B4-BE49-F238E27FC236}">
                <a16:creationId xmlns:a16="http://schemas.microsoft.com/office/drawing/2014/main" id="{819B2376-C26F-43C5-993A-4D25CCA247EE}"/>
              </a:ext>
            </a:extLst>
          </p:cNvPr>
          <p:cNvGrpSpPr/>
          <p:nvPr/>
        </p:nvGrpSpPr>
        <p:grpSpPr>
          <a:xfrm>
            <a:off x="1845963" y="2852936"/>
            <a:ext cx="9747953" cy="720080"/>
            <a:chOff x="1840533" y="4005064"/>
            <a:chExt cx="9747953" cy="720080"/>
          </a:xfrm>
        </p:grpSpPr>
        <p:sp>
          <p:nvSpPr>
            <p:cNvPr id="41" name="TextBox 40">
              <a:extLst>
                <a:ext uri="{FF2B5EF4-FFF2-40B4-BE49-F238E27FC236}">
                  <a16:creationId xmlns:a16="http://schemas.microsoft.com/office/drawing/2014/main" id="{209EFEB5-BA6A-4B7D-B925-C9D8DAEE9407}"/>
                </a:ext>
              </a:extLst>
            </p:cNvPr>
            <p:cNvSpPr txBox="1"/>
            <p:nvPr/>
          </p:nvSpPr>
          <p:spPr>
            <a:xfrm>
              <a:off x="1840533" y="4355812"/>
              <a:ext cx="9735285"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A transparency notice is not required.</a:t>
              </a:r>
            </a:p>
          </p:txBody>
        </p:sp>
        <p:sp>
          <p:nvSpPr>
            <p:cNvPr id="42" name="Rectangle 41">
              <a:extLst>
                <a:ext uri="{FF2B5EF4-FFF2-40B4-BE49-F238E27FC236}">
                  <a16:creationId xmlns:a16="http://schemas.microsoft.com/office/drawing/2014/main" id="{2311D0A6-FD01-4D48-8F3C-40D2F8E99A90}"/>
                </a:ext>
              </a:extLst>
            </p:cNvPr>
            <p:cNvSpPr/>
            <p:nvPr/>
          </p:nvSpPr>
          <p:spPr>
            <a:xfrm>
              <a:off x="1853200" y="4005064"/>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AF31F794-7719-4082-9F26-9A478667C5F6}"/>
              </a:ext>
            </a:extLst>
          </p:cNvPr>
          <p:cNvGrpSpPr/>
          <p:nvPr/>
        </p:nvGrpSpPr>
        <p:grpSpPr>
          <a:xfrm>
            <a:off x="541285" y="2276872"/>
            <a:ext cx="11045325" cy="930823"/>
            <a:chOff x="541285" y="2586803"/>
            <a:chExt cx="11045325" cy="930823"/>
          </a:xfrm>
        </p:grpSpPr>
        <p:sp>
          <p:nvSpPr>
            <p:cNvPr id="11" name="Freeform: Shape 10">
              <a:extLst>
                <a:ext uri="{FF2B5EF4-FFF2-40B4-BE49-F238E27FC236}">
                  <a16:creationId xmlns:a16="http://schemas.microsoft.com/office/drawing/2014/main" id="{4A732612-2154-4378-BF95-3C9AF7170D67}"/>
                </a:ext>
              </a:extLst>
            </p:cNvPr>
            <p:cNvSpPr/>
            <p:nvPr/>
          </p:nvSpPr>
          <p:spPr>
            <a:xfrm>
              <a:off x="1559496" y="2586803"/>
              <a:ext cx="10027114" cy="930823"/>
            </a:xfrm>
            <a:custGeom>
              <a:avLst/>
              <a:gdLst>
                <a:gd name="connsiteX0" fmla="*/ 0 w 11557284"/>
                <a:gd name="connsiteY0" fmla="*/ 106420 h 638509"/>
                <a:gd name="connsiteX1" fmla="*/ 106420 w 11557284"/>
                <a:gd name="connsiteY1" fmla="*/ 0 h 638509"/>
                <a:gd name="connsiteX2" fmla="*/ 11450864 w 11557284"/>
                <a:gd name="connsiteY2" fmla="*/ 0 h 638509"/>
                <a:gd name="connsiteX3" fmla="*/ 11557284 w 11557284"/>
                <a:gd name="connsiteY3" fmla="*/ 106420 h 638509"/>
                <a:gd name="connsiteX4" fmla="*/ 11557284 w 11557284"/>
                <a:gd name="connsiteY4" fmla="*/ 532089 h 638509"/>
                <a:gd name="connsiteX5" fmla="*/ 11450864 w 11557284"/>
                <a:gd name="connsiteY5" fmla="*/ 638509 h 638509"/>
                <a:gd name="connsiteX6" fmla="*/ 106420 w 11557284"/>
                <a:gd name="connsiteY6" fmla="*/ 638509 h 638509"/>
                <a:gd name="connsiteX7" fmla="*/ 0 w 11557284"/>
                <a:gd name="connsiteY7" fmla="*/ 532089 h 638509"/>
                <a:gd name="connsiteX8" fmla="*/ 0 w 11557284"/>
                <a:gd name="connsiteY8" fmla="*/ 106420 h 6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638509">
                  <a:moveTo>
                    <a:pt x="0" y="106420"/>
                  </a:moveTo>
                  <a:cubicBezTo>
                    <a:pt x="0" y="47646"/>
                    <a:pt x="47646" y="0"/>
                    <a:pt x="106420" y="0"/>
                  </a:cubicBezTo>
                  <a:lnTo>
                    <a:pt x="11450864" y="0"/>
                  </a:lnTo>
                  <a:cubicBezTo>
                    <a:pt x="11509638" y="0"/>
                    <a:pt x="11557284" y="47646"/>
                    <a:pt x="11557284" y="106420"/>
                  </a:cubicBezTo>
                  <a:lnTo>
                    <a:pt x="11557284" y="532089"/>
                  </a:lnTo>
                  <a:cubicBezTo>
                    <a:pt x="11557284" y="590863"/>
                    <a:pt x="11509638" y="638509"/>
                    <a:pt x="11450864" y="638509"/>
                  </a:cubicBezTo>
                  <a:lnTo>
                    <a:pt x="106420" y="638509"/>
                  </a:lnTo>
                  <a:cubicBezTo>
                    <a:pt x="47646" y="638509"/>
                    <a:pt x="0" y="590863"/>
                    <a:pt x="0" y="532089"/>
                  </a:cubicBezTo>
                  <a:lnTo>
                    <a:pt x="0" y="10642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749" tIns="99749" rIns="99749" bIns="99749" numCol="1" spcCol="1270" anchor="ctr" anchorCtr="0">
              <a:noAutofit/>
            </a:bodyPr>
            <a:lstStyle/>
            <a:p>
              <a:pPr marL="0" lvl="0" indent="0" algn="l" defTabSz="800100">
                <a:lnSpc>
                  <a:spcPct val="90000"/>
                </a:lnSpc>
                <a:spcBef>
                  <a:spcPct val="0"/>
                </a:spcBef>
                <a:spcAft>
                  <a:spcPct val="35000"/>
                </a:spcAft>
                <a:buNone/>
              </a:pPr>
              <a:r>
                <a:rPr lang="en-GB">
                  <a:latin typeface="Arial" panose="020B0604020202020204" pitchFamily="34" charset="0"/>
                  <a:cs typeface="Arial" panose="020B0604020202020204" pitchFamily="34" charset="0"/>
                </a:rPr>
                <a:t>Attributable to the relevant authority, does not render the contract materially different in character, and the change in the lifetime value of the contract, compared to its value when it was entered into, is UNDER £500,000 AND represents less than 25% of the original contract value. </a:t>
              </a:r>
              <a:endParaRPr lang="en-GB" sz="1800" kern="12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AA11FAD-5903-4CC2-9D9C-EF0531F57FB1}"/>
                </a:ext>
              </a:extLst>
            </p:cNvPr>
            <p:cNvGrpSpPr/>
            <p:nvPr/>
          </p:nvGrpSpPr>
          <p:grpSpPr>
            <a:xfrm>
              <a:off x="541285" y="2847014"/>
              <a:ext cx="410400" cy="410400"/>
              <a:chOff x="541285" y="2586552"/>
              <a:chExt cx="410400" cy="410400"/>
            </a:xfrm>
          </p:grpSpPr>
          <p:sp>
            <p:nvSpPr>
              <p:cNvPr id="19" name="Rectangle 18">
                <a:extLst>
                  <a:ext uri="{FF2B5EF4-FFF2-40B4-BE49-F238E27FC236}">
                    <a16:creationId xmlns:a16="http://schemas.microsoft.com/office/drawing/2014/main" id="{E1407B96-AD9F-4E74-9E9E-AD711717555B}"/>
                  </a:ext>
                </a:extLst>
              </p:cNvPr>
              <p:cNvSpPr/>
              <p:nvPr/>
            </p:nvSpPr>
            <p:spPr>
              <a:xfrm>
                <a:off x="541285" y="2586552"/>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96F8E324-2F9D-4673-968C-0DECE8055D29}"/>
                  </a:ext>
                </a:extLst>
              </p:cNvPr>
              <p:cNvSpPr/>
              <p:nvPr/>
            </p:nvSpPr>
            <p:spPr>
              <a:xfrm>
                <a:off x="541285" y="2586552"/>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4.</a:t>
                </a:r>
              </a:p>
            </p:txBody>
          </p:sp>
        </p:grpSp>
      </p:grpSp>
      <p:grpSp>
        <p:nvGrpSpPr>
          <p:cNvPr id="43" name="Group 42">
            <a:extLst>
              <a:ext uri="{FF2B5EF4-FFF2-40B4-BE49-F238E27FC236}">
                <a16:creationId xmlns:a16="http://schemas.microsoft.com/office/drawing/2014/main" id="{EDDA6683-0959-409B-B18E-D1BD029EB7EB}"/>
              </a:ext>
            </a:extLst>
          </p:cNvPr>
          <p:cNvGrpSpPr/>
          <p:nvPr/>
        </p:nvGrpSpPr>
        <p:grpSpPr>
          <a:xfrm>
            <a:off x="1842159" y="5889646"/>
            <a:ext cx="9746327" cy="779714"/>
            <a:chOff x="1842159" y="2810745"/>
            <a:chExt cx="9746327" cy="779714"/>
          </a:xfrm>
        </p:grpSpPr>
        <p:sp>
          <p:nvSpPr>
            <p:cNvPr id="44" name="Rectangle 43">
              <a:extLst>
                <a:ext uri="{FF2B5EF4-FFF2-40B4-BE49-F238E27FC236}">
                  <a16:creationId xmlns:a16="http://schemas.microsoft.com/office/drawing/2014/main" id="{B642B92F-8CD2-487C-B099-5B4C3DE39BD0}"/>
                </a:ext>
              </a:extLst>
            </p:cNvPr>
            <p:cNvSpPr/>
            <p:nvPr/>
          </p:nvSpPr>
          <p:spPr>
            <a:xfrm>
              <a:off x="1853200" y="2810745"/>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76FD5B96-5187-4342-8C72-CC2CE33E045C}"/>
                </a:ext>
              </a:extLst>
            </p:cNvPr>
            <p:cNvSpPr txBox="1"/>
            <p:nvPr/>
          </p:nvSpPr>
          <p:spPr>
            <a:xfrm>
              <a:off x="1842159" y="2944128"/>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spTree>
    <p:extLst>
      <p:ext uri="{BB962C8B-B14F-4D97-AF65-F5344CB8AC3E}">
        <p14:creationId xmlns:p14="http://schemas.microsoft.com/office/powerpoint/2010/main" val="396350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10" y="44624"/>
            <a:ext cx="5180780" cy="1368152"/>
          </a:xfrm>
        </p:spPr>
        <p:txBody>
          <a:bodyPr>
            <a:normAutofit/>
          </a:bodyPr>
          <a:lstStyle/>
          <a:p>
            <a:r>
              <a:rPr lang="en-GB">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NOT permitted under the Regime, if the modification is attributable to a decision made by the relevant authority and:</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103043"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12377"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sp>
        <p:nvSpPr>
          <p:cNvPr id="15" name="Rectangle 14">
            <a:extLst>
              <a:ext uri="{FF2B5EF4-FFF2-40B4-BE49-F238E27FC236}">
                <a16:creationId xmlns:a16="http://schemas.microsoft.com/office/drawing/2014/main" id="{7B4424BD-5C53-4654-8E98-4FDAB13DF5C5}"/>
              </a:ext>
            </a:extLst>
          </p:cNvPr>
          <p:cNvSpPr/>
          <p:nvPr/>
        </p:nvSpPr>
        <p:spPr>
          <a:xfrm>
            <a:off x="1713517" y="3385264"/>
            <a:ext cx="9068783" cy="1037828"/>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49988F9C-1FAE-4B61-AAE1-86F43591B488}"/>
              </a:ext>
            </a:extLst>
          </p:cNvPr>
          <p:cNvSpPr/>
          <p:nvPr/>
        </p:nvSpPr>
        <p:spPr>
          <a:xfrm>
            <a:off x="2166956" y="2777394"/>
            <a:ext cx="6348148" cy="1215741"/>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The changes render the contract materially different in character</a:t>
            </a:r>
          </a:p>
        </p:txBody>
      </p:sp>
      <p:sp>
        <p:nvSpPr>
          <p:cNvPr id="17" name="Rectangle 16">
            <a:extLst>
              <a:ext uri="{FF2B5EF4-FFF2-40B4-BE49-F238E27FC236}">
                <a16:creationId xmlns:a16="http://schemas.microsoft.com/office/drawing/2014/main" id="{CF8FC792-CD73-4EFA-978B-688F1618F3DE}"/>
              </a:ext>
            </a:extLst>
          </p:cNvPr>
          <p:cNvSpPr/>
          <p:nvPr/>
        </p:nvSpPr>
        <p:spPr>
          <a:xfrm>
            <a:off x="1713517" y="5253354"/>
            <a:ext cx="9068783" cy="1037828"/>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F4F74054-9959-4A62-AF24-9FFC93EA6181}"/>
              </a:ext>
            </a:extLst>
          </p:cNvPr>
          <p:cNvSpPr/>
          <p:nvPr/>
        </p:nvSpPr>
        <p:spPr>
          <a:xfrm>
            <a:off x="2166956" y="4645484"/>
            <a:ext cx="6348148" cy="1215741"/>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The changes are OVER £500,000 AND represent OVER 25% of the original contract value.</a:t>
            </a:r>
          </a:p>
        </p:txBody>
      </p:sp>
      <p:sp>
        <p:nvSpPr>
          <p:cNvPr id="24" name="TextBox 23">
            <a:extLst>
              <a:ext uri="{FF2B5EF4-FFF2-40B4-BE49-F238E27FC236}">
                <a16:creationId xmlns:a16="http://schemas.microsoft.com/office/drawing/2014/main" id="{20AE2803-236D-473C-8EBC-D7DC08E9DD6B}"/>
              </a:ext>
            </a:extLst>
          </p:cNvPr>
          <p:cNvSpPr txBox="1"/>
          <p:nvPr/>
        </p:nvSpPr>
        <p:spPr>
          <a:xfrm>
            <a:off x="6020923" y="4023447"/>
            <a:ext cx="479618"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or </a:t>
            </a:r>
          </a:p>
        </p:txBody>
      </p:sp>
    </p:spTree>
    <p:extLst>
      <p:ext uri="{BB962C8B-B14F-4D97-AF65-F5344CB8AC3E}">
        <p14:creationId xmlns:p14="http://schemas.microsoft.com/office/powerpoint/2010/main" val="1470353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092" y="24304"/>
            <a:ext cx="5239816" cy="1093296"/>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Urgent situations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727201"/>
            <a:ext cx="11089232" cy="944880"/>
          </a:xfrm>
        </p:spPr>
        <p:txBody>
          <a:bodyPr>
            <a:normAutofit/>
          </a:bodyPr>
          <a:lstStyle/>
          <a:p>
            <a:pPr marL="0" indent="0">
              <a:buNone/>
            </a:pPr>
            <a:r>
              <a:rPr lang="en-GB" sz="2100">
                <a:latin typeface="Arial" panose="020B0604020202020204" pitchFamily="34" charset="0"/>
                <a:cs typeface="Arial" panose="020B0604020202020204" pitchFamily="34" charset="0"/>
              </a:rPr>
              <a:t>There are a small, limited number of occasions where relevant authorities may need to act urgently in an emergency. Urgent circumstances include where: </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aphicFrame>
        <p:nvGraphicFramePr>
          <p:cNvPr id="5" name="Diagram 4">
            <a:extLst>
              <a:ext uri="{FF2B5EF4-FFF2-40B4-BE49-F238E27FC236}">
                <a16:creationId xmlns:a16="http://schemas.microsoft.com/office/drawing/2014/main" id="{1F7F8F4A-294A-4A34-B7DE-DA8CD8707672}"/>
              </a:ext>
            </a:extLst>
          </p:cNvPr>
          <p:cNvGraphicFramePr/>
          <p:nvPr>
            <p:extLst>
              <p:ext uri="{D42A27DB-BD31-4B8C-83A1-F6EECF244321}">
                <p14:modId xmlns:p14="http://schemas.microsoft.com/office/powerpoint/2010/main" val="2978050191"/>
              </p:ext>
            </p:extLst>
          </p:nvPr>
        </p:nvGraphicFramePr>
        <p:xfrm>
          <a:off x="304800" y="2255520"/>
          <a:ext cx="11335816" cy="3576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2">
            <a:extLst>
              <a:ext uri="{FF2B5EF4-FFF2-40B4-BE49-F238E27FC236}">
                <a16:creationId xmlns:a16="http://schemas.microsoft.com/office/drawing/2014/main" id="{4A707319-E74A-4CA7-BDC8-C759ECEBDFBA}"/>
              </a:ext>
            </a:extLst>
          </p:cNvPr>
          <p:cNvSpPr txBox="1">
            <a:spLocks/>
          </p:cNvSpPr>
          <p:nvPr/>
        </p:nvSpPr>
        <p:spPr>
          <a:xfrm>
            <a:off x="551384" y="5827255"/>
            <a:ext cx="11089232" cy="9030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100">
                <a:latin typeface="Arial" panose="020B0604020202020204" pitchFamily="34" charset="0"/>
                <a:cs typeface="Arial" panose="020B0604020202020204" pitchFamily="34" charset="0"/>
              </a:rPr>
              <a:t>Relevant authorities must carry out a full provider selection process once the emergency has passed. If this time period is over 12 months, then a justification must be provided.</a:t>
            </a:r>
          </a:p>
        </p:txBody>
      </p:sp>
      <p:grpSp>
        <p:nvGrpSpPr>
          <p:cNvPr id="11" name="Group 10">
            <a:extLst>
              <a:ext uri="{FF2B5EF4-FFF2-40B4-BE49-F238E27FC236}">
                <a16:creationId xmlns:a16="http://schemas.microsoft.com/office/drawing/2014/main" id="{B75C4943-B8AE-44A1-BA7A-7F4D923920F9}"/>
              </a:ext>
            </a:extLst>
          </p:cNvPr>
          <p:cNvGrpSpPr/>
          <p:nvPr/>
        </p:nvGrpSpPr>
        <p:grpSpPr>
          <a:xfrm>
            <a:off x="93518" y="82220"/>
            <a:ext cx="1620000" cy="1620983"/>
            <a:chOff x="124691" y="175739"/>
            <a:chExt cx="1620000" cy="1620983"/>
          </a:xfrm>
        </p:grpSpPr>
        <p:sp>
          <p:nvSpPr>
            <p:cNvPr id="12" name="Oval 11">
              <a:extLst>
                <a:ext uri="{FF2B5EF4-FFF2-40B4-BE49-F238E27FC236}">
                  <a16:creationId xmlns:a16="http://schemas.microsoft.com/office/drawing/2014/main" id="{D227CE36-00D7-417B-A022-94AE144C40EB}"/>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DB749E99-7952-4E22-8B80-E8468002656A}"/>
                </a:ext>
              </a:extLst>
            </p:cNvPr>
            <p:cNvSpPr txBox="1"/>
            <p:nvPr/>
          </p:nvSpPr>
          <p:spPr>
            <a:xfrm>
              <a:off x="212378" y="824648"/>
              <a:ext cx="14446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14</a:t>
              </a:r>
            </a:p>
          </p:txBody>
        </p:sp>
      </p:grpSp>
    </p:spTree>
    <p:extLst>
      <p:ext uri="{BB962C8B-B14F-4D97-AF65-F5344CB8AC3E}">
        <p14:creationId xmlns:p14="http://schemas.microsoft.com/office/powerpoint/2010/main" val="151846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45" y="24304"/>
            <a:ext cx="8080311" cy="1093296"/>
          </a:xfrm>
        </p:spPr>
        <p:txBody>
          <a:bodyPr>
            <a:noAutofit/>
          </a:bodyPr>
          <a:lstStyle/>
          <a:p>
            <a:pPr algn="ctr"/>
            <a:r>
              <a:rPr lang="en-GB" sz="3200" dirty="0">
                <a:solidFill>
                  <a:srgbClr val="005EB8"/>
                </a:solidFill>
                <a:latin typeface="Arial"/>
                <a:ea typeface="+mj-lt"/>
                <a:cs typeface="Arial"/>
              </a:rPr>
              <a:t>Contract award procedures started before 1 January 2024</a:t>
            </a:r>
            <a:endParaRPr lang="en-GB" sz="3200" b="0" dirty="0">
              <a:solidFill>
                <a:srgbClr val="005EB8"/>
              </a:solidFill>
              <a:latin typeface="Arial"/>
              <a:ea typeface="+mj-lt"/>
              <a:cs typeface="Arial"/>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4" name="Block Arc 3">
            <a:extLst>
              <a:ext uri="{FF2B5EF4-FFF2-40B4-BE49-F238E27FC236}">
                <a16:creationId xmlns:a16="http://schemas.microsoft.com/office/drawing/2014/main" id="{CCDCD60D-89E7-499B-808B-70C04E322226}"/>
              </a:ext>
            </a:extLst>
          </p:cNvPr>
          <p:cNvSpPr/>
          <p:nvPr/>
        </p:nvSpPr>
        <p:spPr>
          <a:xfrm>
            <a:off x="-4044967" y="1319050"/>
            <a:ext cx="5354091" cy="5354091"/>
          </a:xfrm>
          <a:prstGeom prst="blockArc">
            <a:avLst>
              <a:gd name="adj1" fmla="val 18900000"/>
              <a:gd name="adj2" fmla="val 2700000"/>
              <a:gd name="adj3" fmla="val 403"/>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B71FDDD1-F1FA-45C0-B338-EF814612C775}"/>
              </a:ext>
            </a:extLst>
          </p:cNvPr>
          <p:cNvSpPr/>
          <p:nvPr/>
        </p:nvSpPr>
        <p:spPr>
          <a:xfrm>
            <a:off x="947219" y="2329496"/>
            <a:ext cx="10693397" cy="611615"/>
          </a:xfrm>
          <a:custGeom>
            <a:avLst/>
            <a:gdLst>
              <a:gd name="connsiteX0" fmla="*/ 0 w 10789036"/>
              <a:gd name="connsiteY0" fmla="*/ 0 h 611615"/>
              <a:gd name="connsiteX1" fmla="*/ 10789036 w 10789036"/>
              <a:gd name="connsiteY1" fmla="*/ 0 h 611615"/>
              <a:gd name="connsiteX2" fmla="*/ 10789036 w 10789036"/>
              <a:gd name="connsiteY2" fmla="*/ 611615 h 611615"/>
              <a:gd name="connsiteX3" fmla="*/ 0 w 10789036"/>
              <a:gd name="connsiteY3" fmla="*/ 611615 h 611615"/>
              <a:gd name="connsiteX4" fmla="*/ 0 w 10789036"/>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036" h="611615">
                <a:moveTo>
                  <a:pt x="0" y="0"/>
                </a:moveTo>
                <a:lnTo>
                  <a:pt x="10789036" y="0"/>
                </a:lnTo>
                <a:lnTo>
                  <a:pt x="10789036" y="611615"/>
                </a:lnTo>
                <a:lnTo>
                  <a:pt x="0" y="6116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dirty="0">
                <a:latin typeface="Arial" panose="020B0604020202020204" pitchFamily="34" charset="0"/>
                <a:cs typeface="Arial" panose="020B0604020202020204" pitchFamily="34" charset="0"/>
              </a:rPr>
              <a:t>All contract award processes commenced on or after </a:t>
            </a:r>
            <a:r>
              <a:rPr lang="en-GB" dirty="0">
                <a:latin typeface="Arial" panose="020B0604020202020204" pitchFamily="34" charset="0"/>
                <a:cs typeface="Arial" panose="020B0604020202020204" pitchFamily="34" charset="0"/>
              </a:rPr>
              <a:t>1 January 2024</a:t>
            </a:r>
            <a:r>
              <a:rPr lang="en-GB" sz="1800" kern="1200" dirty="0">
                <a:latin typeface="Arial" panose="020B0604020202020204" pitchFamily="34" charset="0"/>
                <a:cs typeface="Arial" panose="020B0604020202020204" pitchFamily="34" charset="0"/>
              </a:rPr>
              <a:t>, must use the PSR, including awards based on an existing framework agreement.</a:t>
            </a:r>
            <a:endParaRPr lang="en-GB" sz="1800" kern="1200" dirty="0"/>
          </a:p>
        </p:txBody>
      </p:sp>
      <p:sp>
        <p:nvSpPr>
          <p:cNvPr id="8" name="Oval 7">
            <a:extLst>
              <a:ext uri="{FF2B5EF4-FFF2-40B4-BE49-F238E27FC236}">
                <a16:creationId xmlns:a16="http://schemas.microsoft.com/office/drawing/2014/main" id="{43376DF4-10FD-4BA5-9676-EE4AB19EC34E}"/>
              </a:ext>
            </a:extLst>
          </p:cNvPr>
          <p:cNvSpPr/>
          <p:nvPr/>
        </p:nvSpPr>
        <p:spPr>
          <a:xfrm>
            <a:off x="517487" y="2237460"/>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Freeform: Shape 8">
            <a:extLst>
              <a:ext uri="{FF2B5EF4-FFF2-40B4-BE49-F238E27FC236}">
                <a16:creationId xmlns:a16="http://schemas.microsoft.com/office/drawing/2014/main" id="{4CDFA301-ACCB-4A01-943D-849978A866D9}"/>
              </a:ext>
            </a:extLst>
          </p:cNvPr>
          <p:cNvSpPr/>
          <p:nvPr/>
        </p:nvSpPr>
        <p:spPr>
          <a:xfrm>
            <a:off x="1208230" y="3231495"/>
            <a:ext cx="10438383" cy="611615"/>
          </a:xfrm>
          <a:custGeom>
            <a:avLst/>
            <a:gdLst>
              <a:gd name="connsiteX0" fmla="*/ 0 w 10438383"/>
              <a:gd name="connsiteY0" fmla="*/ 0 h 611615"/>
              <a:gd name="connsiteX1" fmla="*/ 10438383 w 10438383"/>
              <a:gd name="connsiteY1" fmla="*/ 0 h 611615"/>
              <a:gd name="connsiteX2" fmla="*/ 10438383 w 10438383"/>
              <a:gd name="connsiteY2" fmla="*/ 611615 h 611615"/>
              <a:gd name="connsiteX3" fmla="*/ 0 w 10438383"/>
              <a:gd name="connsiteY3" fmla="*/ 611615 h 611615"/>
              <a:gd name="connsiteX4" fmla="*/ 0 w 10438383"/>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383" h="611615">
                <a:moveTo>
                  <a:pt x="0" y="0"/>
                </a:moveTo>
                <a:lnTo>
                  <a:pt x="10438383" y="0"/>
                </a:lnTo>
                <a:lnTo>
                  <a:pt x="10438383" y="611615"/>
                </a:lnTo>
                <a:lnTo>
                  <a:pt x="0" y="6116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dirty="0">
                <a:latin typeface="Arial" panose="020B0604020202020204" pitchFamily="34" charset="0"/>
                <a:cs typeface="Arial" panose="020B0604020202020204" pitchFamily="34" charset="0"/>
              </a:rPr>
              <a:t>All contract modifications on or </a:t>
            </a:r>
            <a:r>
              <a:rPr lang="en-GB" sz="1800" kern="1200" dirty="0">
                <a:latin typeface="Arial" panose="020B0604020202020204" pitchFamily="34" charset="0"/>
                <a:cs typeface="Arial" panose="020B0604020202020204" pitchFamily="34" charset="0"/>
              </a:rPr>
              <a:t>after </a:t>
            </a:r>
            <a:r>
              <a:rPr lang="en-GB" dirty="0">
                <a:latin typeface="Arial" panose="020B0604020202020204" pitchFamily="34" charset="0"/>
                <a:cs typeface="Arial" panose="020B0604020202020204" pitchFamily="34" charset="0"/>
              </a:rPr>
              <a:t>1 January 2024</a:t>
            </a:r>
            <a:r>
              <a:rPr lang="en-GB" sz="1800" b="0" i="0" kern="1200" dirty="0">
                <a:latin typeface="Arial" panose="020B0604020202020204" pitchFamily="34" charset="0"/>
                <a:cs typeface="Arial" panose="020B0604020202020204" pitchFamily="34" charset="0"/>
              </a:rPr>
              <a:t>, including to existing contracts, must follow the PSR rules.</a:t>
            </a:r>
            <a:endParaRPr lang="en-GB" sz="1800" kern="12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F017AA0-065E-4A74-9D89-347F7BF49F63}"/>
              </a:ext>
            </a:extLst>
          </p:cNvPr>
          <p:cNvSpPr/>
          <p:nvPr/>
        </p:nvSpPr>
        <p:spPr>
          <a:xfrm>
            <a:off x="868141" y="3155043"/>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2E492C82-7A5B-4249-B0D0-15488E82D7E3}"/>
              </a:ext>
            </a:extLst>
          </p:cNvPr>
          <p:cNvSpPr/>
          <p:nvPr/>
        </p:nvSpPr>
        <p:spPr>
          <a:xfrm>
            <a:off x="1250401" y="4079654"/>
            <a:ext cx="10438383" cy="747871"/>
          </a:xfrm>
          <a:custGeom>
            <a:avLst/>
            <a:gdLst>
              <a:gd name="connsiteX0" fmla="*/ 0 w 10438383"/>
              <a:gd name="connsiteY0" fmla="*/ 0 h 747871"/>
              <a:gd name="connsiteX1" fmla="*/ 10438383 w 10438383"/>
              <a:gd name="connsiteY1" fmla="*/ 0 h 747871"/>
              <a:gd name="connsiteX2" fmla="*/ 10438383 w 10438383"/>
              <a:gd name="connsiteY2" fmla="*/ 747871 h 747871"/>
              <a:gd name="connsiteX3" fmla="*/ 0 w 10438383"/>
              <a:gd name="connsiteY3" fmla="*/ 747871 h 747871"/>
              <a:gd name="connsiteX4" fmla="*/ 0 w 10438383"/>
              <a:gd name="connsiteY4" fmla="*/ 0 h 747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383" h="747871">
                <a:moveTo>
                  <a:pt x="0" y="0"/>
                </a:moveTo>
                <a:lnTo>
                  <a:pt x="10438383" y="0"/>
                </a:lnTo>
                <a:lnTo>
                  <a:pt x="10438383" y="747871"/>
                </a:lnTo>
                <a:lnTo>
                  <a:pt x="0" y="74787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lvl="0" defTabSz="800100">
              <a:lnSpc>
                <a:spcPct val="90000"/>
              </a:lnSpc>
              <a:spcBef>
                <a:spcPct val="0"/>
              </a:spcBef>
              <a:spcAft>
                <a:spcPct val="35000"/>
              </a:spcAft>
            </a:pPr>
            <a:r>
              <a:rPr lang="en-GB" sz="1800" b="0" i="0" kern="1200" dirty="0">
                <a:latin typeface="Arial" panose="020B0604020202020204" pitchFamily="34" charset="0"/>
                <a:cs typeface="Arial" panose="020B0604020202020204" pitchFamily="34" charset="0"/>
              </a:rPr>
              <a:t>Contract award procedures commenced before </a:t>
            </a:r>
            <a:r>
              <a:rPr lang="en-GB" dirty="0">
                <a:latin typeface="Arial" panose="020B0604020202020204" pitchFamily="34" charset="0"/>
                <a:cs typeface="Arial" panose="020B0604020202020204" pitchFamily="34" charset="0"/>
              </a:rPr>
              <a:t>1 January 2024</a:t>
            </a:r>
            <a:r>
              <a:rPr lang="en-GB" sz="1800" b="0" i="0" kern="1200" dirty="0">
                <a:latin typeface="Arial" panose="020B0604020202020204" pitchFamily="34" charset="0"/>
                <a:cs typeface="Arial" panose="020B0604020202020204" pitchFamily="34" charset="0"/>
              </a:rPr>
              <a:t>, including when awarding a contract based on a framework agreement, must conclude under the current </a:t>
            </a:r>
            <a:r>
              <a:rPr lang="en-GB" dirty="0">
                <a:latin typeface="Arial" panose="020B0604020202020204" pitchFamily="34" charset="0"/>
                <a:cs typeface="Arial" panose="020B0604020202020204" pitchFamily="34" charset="0"/>
              </a:rPr>
              <a:t>rules. This applies even if the process is ongoing and completed after the PSR has taken effect.</a:t>
            </a:r>
            <a:endParaRPr lang="en-GB" sz="1800" kern="1200"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1F9E3259-2ED0-45FB-94B6-70640FF8347B}"/>
              </a:ext>
            </a:extLst>
          </p:cNvPr>
          <p:cNvSpPr/>
          <p:nvPr/>
        </p:nvSpPr>
        <p:spPr>
          <a:xfrm>
            <a:off x="868141" y="4072627"/>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8969793A-2635-4184-A6EC-27A51538B2F8}"/>
              </a:ext>
            </a:extLst>
          </p:cNvPr>
          <p:cNvSpPr/>
          <p:nvPr/>
        </p:nvSpPr>
        <p:spPr>
          <a:xfrm>
            <a:off x="923597" y="4999735"/>
            <a:ext cx="10789036" cy="764519"/>
          </a:xfrm>
          <a:custGeom>
            <a:avLst/>
            <a:gdLst>
              <a:gd name="connsiteX0" fmla="*/ 0 w 10789036"/>
              <a:gd name="connsiteY0" fmla="*/ 0 h 611615"/>
              <a:gd name="connsiteX1" fmla="*/ 10789036 w 10789036"/>
              <a:gd name="connsiteY1" fmla="*/ 0 h 611615"/>
              <a:gd name="connsiteX2" fmla="*/ 10789036 w 10789036"/>
              <a:gd name="connsiteY2" fmla="*/ 611615 h 611615"/>
              <a:gd name="connsiteX3" fmla="*/ 0 w 10789036"/>
              <a:gd name="connsiteY3" fmla="*/ 611615 h 611615"/>
              <a:gd name="connsiteX4" fmla="*/ 0 w 10789036"/>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036" h="611615">
                <a:moveTo>
                  <a:pt x="0" y="0"/>
                </a:moveTo>
                <a:lnTo>
                  <a:pt x="10789036" y="0"/>
                </a:lnTo>
                <a:lnTo>
                  <a:pt x="10789036" y="611615"/>
                </a:lnTo>
                <a:lnTo>
                  <a:pt x="0" y="611615"/>
                </a:lnTo>
                <a:lnTo>
                  <a:pt x="0" y="0"/>
                </a:lnTo>
                <a:close/>
              </a:path>
            </a:pathLst>
          </a:custGeom>
          <a:solidFill>
            <a:srgbClr val="005EB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8260" rIns="48260" bIns="48260" numCol="1" spcCol="1270" anchor="ctr" anchorCtr="0">
            <a:noAutofit/>
          </a:bodyPr>
          <a:lstStyle/>
          <a:p>
            <a:pPr lvl="0" defTabSz="844550">
              <a:lnSpc>
                <a:spcPct val="90000"/>
              </a:lnSpc>
              <a:spcBef>
                <a:spcPct val="0"/>
              </a:spcBef>
              <a:spcAft>
                <a:spcPct val="35000"/>
              </a:spcAft>
            </a:pPr>
            <a:r>
              <a:rPr lang="en-GB" b="0" i="0" kern="1200" dirty="0">
                <a:latin typeface="Arial" panose="020B0604020202020204" pitchFamily="34" charset="0"/>
                <a:cs typeface="Arial" panose="020B0604020202020204" pitchFamily="34" charset="0"/>
              </a:rPr>
              <a:t>Contract award procedures commenced before </a:t>
            </a:r>
            <a:r>
              <a:rPr lang="en-GB" dirty="0">
                <a:latin typeface="Arial" panose="020B0604020202020204" pitchFamily="34" charset="0"/>
                <a:cs typeface="Arial" panose="020B0604020202020204" pitchFamily="34" charset="0"/>
              </a:rPr>
              <a:t>1 January 2024</a:t>
            </a:r>
            <a:r>
              <a:rPr lang="en-GB" b="0" i="0" kern="1200" dirty="0">
                <a:latin typeface="Arial" panose="020B0604020202020204" pitchFamily="34" charset="0"/>
                <a:cs typeface="Arial" panose="020B0604020202020204" pitchFamily="34" charset="0"/>
              </a:rPr>
              <a:t> may be abandoned under the </a:t>
            </a:r>
            <a:r>
              <a:rPr lang="en-GB" dirty="0">
                <a:latin typeface="Arial" panose="020B0604020202020204" pitchFamily="34" charset="0"/>
                <a:cs typeface="Arial" panose="020B0604020202020204" pitchFamily="34" charset="0"/>
              </a:rPr>
              <a:t>regime they were commenced under</a:t>
            </a:r>
            <a:r>
              <a:rPr lang="en-GB" b="0" i="0" kern="12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We recommend that any relevant authorities considering this should take legal advice before doing so.</a:t>
            </a:r>
            <a:endParaRPr lang="en-GB" kern="1200"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2368C95-F878-4911-B61C-72F19098FEF1}"/>
              </a:ext>
            </a:extLst>
          </p:cNvPr>
          <p:cNvSpPr/>
          <p:nvPr/>
        </p:nvSpPr>
        <p:spPr>
          <a:xfrm>
            <a:off x="517487" y="4990210"/>
            <a:ext cx="764519" cy="764519"/>
          </a:xfrm>
          <a:prstGeom prst="ellipse">
            <a:avLst/>
          </a:prstGeom>
          <a:ln>
            <a:solidFill>
              <a:srgbClr val="005EB8"/>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a:extLst>
              <a:ext uri="{FF2B5EF4-FFF2-40B4-BE49-F238E27FC236}">
                <a16:creationId xmlns:a16="http://schemas.microsoft.com/office/drawing/2014/main" id="{D3F244AE-F8DC-8607-998B-D26371CBF3A1}"/>
              </a:ext>
            </a:extLst>
          </p:cNvPr>
          <p:cNvGrpSpPr/>
          <p:nvPr/>
        </p:nvGrpSpPr>
        <p:grpSpPr>
          <a:xfrm>
            <a:off x="113597" y="81873"/>
            <a:ext cx="1620000" cy="1620983"/>
            <a:chOff x="140348" y="175739"/>
            <a:chExt cx="1620000" cy="1620983"/>
          </a:xfrm>
        </p:grpSpPr>
        <p:sp>
          <p:nvSpPr>
            <p:cNvPr id="17" name="Oval 16">
              <a:extLst>
                <a:ext uri="{FF2B5EF4-FFF2-40B4-BE49-F238E27FC236}">
                  <a16:creationId xmlns:a16="http://schemas.microsoft.com/office/drawing/2014/main" id="{4FCF4A6A-D67B-18CC-AB4D-360115DF4726}"/>
                </a:ext>
              </a:extLst>
            </p:cNvPr>
            <p:cNvSpPr/>
            <p:nvPr/>
          </p:nvSpPr>
          <p:spPr>
            <a:xfrm>
              <a:off x="140348"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5A295C7F-248D-8C66-F952-0A34E50E6846}"/>
                </a:ext>
              </a:extLst>
            </p:cNvPr>
            <p:cNvSpPr txBox="1"/>
            <p:nvPr/>
          </p:nvSpPr>
          <p:spPr>
            <a:xfrm>
              <a:off x="228035" y="824648"/>
              <a:ext cx="1444626" cy="323165"/>
            </a:xfrm>
            <a:prstGeom prst="rect">
              <a:avLst/>
            </a:prstGeom>
            <a:noFill/>
          </p:spPr>
          <p:txBody>
            <a:bodyPr wrap="none" lIns="91440" tIns="45720" rIns="91440" bIns="45720" rtlCol="0" anchor="t">
              <a:spAutoFit/>
            </a:bodyPr>
            <a:lstStyle/>
            <a:p>
              <a:pPr algn="ctr"/>
              <a:r>
                <a:rPr lang="en-GB" sz="1500" b="1">
                  <a:latin typeface="Arial"/>
                  <a:cs typeface="Arial"/>
                </a:rPr>
                <a:t>Regulation 29</a:t>
              </a:r>
              <a:endParaRPr lang="en-GB" sz="15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770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828818" y="81811"/>
            <a:ext cx="6534364" cy="772791"/>
          </a:xfrm>
        </p:spPr>
        <p:txBody>
          <a:bodyPr>
            <a:noAutofit/>
          </a:bodyPr>
          <a:lstStyle/>
          <a:p>
            <a:pPr algn="ctr"/>
            <a:r>
              <a:rPr lang="en-US" b="1"/>
              <a:t>PSR implementation toolkit</a:t>
            </a:r>
          </a:p>
        </p:txBody>
      </p:sp>
      <p:sp>
        <p:nvSpPr>
          <p:cNvPr id="8" name="TextBox 7">
            <a:extLst>
              <a:ext uri="{FF2B5EF4-FFF2-40B4-BE49-F238E27FC236}">
                <a16:creationId xmlns:a16="http://schemas.microsoft.com/office/drawing/2014/main" id="{53F704D0-6A88-21BE-0A92-A76B2BBFD65E}"/>
              </a:ext>
            </a:extLst>
          </p:cNvPr>
          <p:cNvSpPr txBox="1"/>
          <p:nvPr/>
        </p:nvSpPr>
        <p:spPr>
          <a:xfrm>
            <a:off x="681519" y="1246922"/>
            <a:ext cx="10828962" cy="5262979"/>
          </a:xfrm>
          <a:prstGeom prst="rect">
            <a:avLst/>
          </a:prstGeom>
          <a:noFill/>
        </p:spPr>
        <p:txBody>
          <a:bodyPr wrap="square" rtlCol="0">
            <a:spAutoFit/>
          </a:bodyPr>
          <a:lstStyle/>
          <a:p>
            <a:r>
              <a:rPr lang="en-GB" sz="2100">
                <a:latin typeface="Arial" panose="020B0604020202020204" pitchFamily="34" charset="0"/>
                <a:cs typeface="Arial" panose="020B0604020202020204" pitchFamily="34" charset="0"/>
              </a:rPr>
              <a:t>This slide deck is aimed at senior managers who will need to have some understanding of the PSR, but who will not themselves be applying the PSR day-to-day. This slide deck is part of the PSR implementation toolkit, containing the following:</a:t>
            </a:r>
          </a:p>
          <a:p>
            <a:endParaRPr lang="en-GB" sz="2100">
              <a:latin typeface="Arial" panose="020B0604020202020204" pitchFamily="34" charset="0"/>
              <a:cs typeface="Arial" panose="020B0604020202020204" pitchFamily="34" charset="0"/>
            </a:endParaRP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Overview slide deck, providing a quick introduction to the PSR and is aimed at senior leaders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Policy slide deck, providing some more detail about the key features of the PSR and is aimed at commissioners and procurement leads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Practitioner slide deck (this one), providing in-depth information about the steps in the PSR processes and is aimed at practitioners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End-to-end process maps for all provider selection processes in the PSR, aimed at practitioners</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FTS guide, providing information about which notices need to be published on FTS and is aimed at practitioners </a:t>
            </a:r>
          </a:p>
          <a:p>
            <a:pPr marL="342900" indent="-342900">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Flow-charts, providing a visual representation of some of the key processes in the PSR.</a:t>
            </a:r>
          </a:p>
        </p:txBody>
      </p:sp>
    </p:spTree>
    <p:extLst>
      <p:ext uri="{BB962C8B-B14F-4D97-AF65-F5344CB8AC3E}">
        <p14:creationId xmlns:p14="http://schemas.microsoft.com/office/powerpoint/2010/main" val="103211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871" y="24304"/>
            <a:ext cx="6182258" cy="1093296"/>
          </a:xfrm>
        </p:spPr>
        <p:txBody>
          <a:bodyPr>
            <a:normAutofit fontScale="90000"/>
          </a:bodyPr>
          <a:lstStyle/>
          <a:p>
            <a:pPr algn="ctr"/>
            <a:r>
              <a:rPr lang="en-GB">
                <a:solidFill>
                  <a:srgbClr val="005EB8"/>
                </a:solidFill>
                <a:latin typeface="Arial" panose="020B0604020202020204" pitchFamily="34" charset="0"/>
                <a:cs typeface="Arial" panose="020B0604020202020204" pitchFamily="34" charset="0"/>
              </a:rPr>
              <a:t>Contract award procedures started before 1 January 2024</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727201"/>
            <a:ext cx="11089232" cy="944880"/>
          </a:xfrm>
        </p:spPr>
        <p:txBody>
          <a:bodyPr>
            <a:normAutofit/>
          </a:bodyPr>
          <a:lstStyle/>
          <a:p>
            <a:pPr marL="0" indent="0">
              <a:buNone/>
            </a:pPr>
            <a:r>
              <a:rPr lang="en-GB" sz="2100">
                <a:latin typeface="Arial" panose="020B0604020202020204" pitchFamily="34" charset="0"/>
                <a:cs typeface="Arial" panose="020B0604020202020204" pitchFamily="34" charset="0"/>
              </a:rPr>
              <a:t>A contract award process is considered to have started under the PCR is any of the following occur before the PSR comes into forces: </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aphicFrame>
        <p:nvGraphicFramePr>
          <p:cNvPr id="5" name="Diagram 4">
            <a:extLst>
              <a:ext uri="{FF2B5EF4-FFF2-40B4-BE49-F238E27FC236}">
                <a16:creationId xmlns:a16="http://schemas.microsoft.com/office/drawing/2014/main" id="{1F7F8F4A-294A-4A34-B7DE-DA8CD8707672}"/>
              </a:ext>
            </a:extLst>
          </p:cNvPr>
          <p:cNvGraphicFramePr/>
          <p:nvPr/>
        </p:nvGraphicFramePr>
        <p:xfrm>
          <a:off x="304800" y="2255520"/>
          <a:ext cx="11335816" cy="3576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2">
            <a:extLst>
              <a:ext uri="{FF2B5EF4-FFF2-40B4-BE49-F238E27FC236}">
                <a16:creationId xmlns:a16="http://schemas.microsoft.com/office/drawing/2014/main" id="{4A707319-E74A-4CA7-BDC8-C759ECEBDFBA}"/>
              </a:ext>
            </a:extLst>
          </p:cNvPr>
          <p:cNvSpPr txBox="1">
            <a:spLocks/>
          </p:cNvSpPr>
          <p:nvPr/>
        </p:nvSpPr>
        <p:spPr>
          <a:xfrm>
            <a:off x="551384" y="5827255"/>
            <a:ext cx="11089232" cy="9030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1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75C4943-B8AE-44A1-BA7A-7F4D923920F9}"/>
              </a:ext>
            </a:extLst>
          </p:cNvPr>
          <p:cNvGrpSpPr/>
          <p:nvPr/>
        </p:nvGrpSpPr>
        <p:grpSpPr>
          <a:xfrm>
            <a:off x="93518" y="82220"/>
            <a:ext cx="1620000" cy="1620983"/>
            <a:chOff x="124691" y="175739"/>
            <a:chExt cx="1620000" cy="1620983"/>
          </a:xfrm>
        </p:grpSpPr>
        <p:sp>
          <p:nvSpPr>
            <p:cNvPr id="12" name="Oval 11">
              <a:extLst>
                <a:ext uri="{FF2B5EF4-FFF2-40B4-BE49-F238E27FC236}">
                  <a16:creationId xmlns:a16="http://schemas.microsoft.com/office/drawing/2014/main" id="{D227CE36-00D7-417B-A022-94AE144C40EB}"/>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DB749E99-7952-4E22-8B80-E8468002656A}"/>
                </a:ext>
              </a:extLst>
            </p:cNvPr>
            <p:cNvSpPr txBox="1"/>
            <p:nvPr/>
          </p:nvSpPr>
          <p:spPr>
            <a:xfrm>
              <a:off x="212378" y="824648"/>
              <a:ext cx="14446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29</a:t>
              </a:r>
            </a:p>
          </p:txBody>
        </p:sp>
      </p:grpSp>
    </p:spTree>
    <p:extLst>
      <p:ext uri="{BB962C8B-B14F-4D97-AF65-F5344CB8AC3E}">
        <p14:creationId xmlns:p14="http://schemas.microsoft.com/office/powerpoint/2010/main" val="273393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192" y="44624"/>
            <a:ext cx="4401616" cy="1031701"/>
          </a:xfrm>
        </p:spPr>
        <p:txBody>
          <a:bodyPr>
            <a:normAutofit/>
          </a:bodyPr>
          <a:lstStyle/>
          <a:p>
            <a:r>
              <a:rPr lang="en-GB">
                <a:solidFill>
                  <a:srgbClr val="005EB8"/>
                </a:solidFill>
                <a:latin typeface="Arial"/>
                <a:cs typeface="Arial"/>
              </a:rPr>
              <a:t>Further Resources</a:t>
            </a:r>
            <a:endParaRPr lang="en-GB">
              <a:solidFill>
                <a:srgbClr val="005EB8"/>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F5F1C841-173B-4A14-AA0A-E9D126675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pic>
        <p:nvPicPr>
          <p:cNvPr id="4" name="Graphic 3" descr="Questions">
            <a:extLst>
              <a:ext uri="{FF2B5EF4-FFF2-40B4-BE49-F238E27FC236}">
                <a16:creationId xmlns:a16="http://schemas.microsoft.com/office/drawing/2014/main" id="{90ADFD19-C9E4-435F-B510-DF030BF4A6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84" y="2203010"/>
            <a:ext cx="4104456" cy="4104456"/>
          </a:xfrm>
          <a:prstGeom prst="rect">
            <a:avLst/>
          </a:prstGeom>
        </p:spPr>
      </p:pic>
      <p:sp>
        <p:nvSpPr>
          <p:cNvPr id="5" name="Rectangle 4">
            <a:extLst>
              <a:ext uri="{FF2B5EF4-FFF2-40B4-BE49-F238E27FC236}">
                <a16:creationId xmlns:a16="http://schemas.microsoft.com/office/drawing/2014/main" id="{A0D8112F-0391-4D74-A945-04279F7F91A4}"/>
              </a:ext>
            </a:extLst>
          </p:cNvPr>
          <p:cNvSpPr/>
          <p:nvPr/>
        </p:nvSpPr>
        <p:spPr>
          <a:xfrm>
            <a:off x="4199522" y="1605975"/>
            <a:ext cx="7256573" cy="553998"/>
          </a:xfrm>
          <a:prstGeom prst="rect">
            <a:avLst/>
          </a:prstGeom>
        </p:spPr>
        <p:txBody>
          <a:bodyPr wrap="square" lIns="91440" tIns="45720" rIns="91440" bIns="45720" anchor="t">
            <a:spAutoFit/>
          </a:bodyPr>
          <a:lstStyle/>
          <a:p>
            <a:endParaRPr lang="en-GB" sz="300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07E809E3-C726-3C39-D897-B731D3FDB61C}"/>
              </a:ext>
            </a:extLst>
          </p:cNvPr>
          <p:cNvSpPr>
            <a:spLocks noGrp="1"/>
          </p:cNvSpPr>
          <p:nvPr>
            <p:ph idx="1"/>
          </p:nvPr>
        </p:nvSpPr>
        <p:spPr>
          <a:xfrm>
            <a:off x="4197340" y="3607538"/>
            <a:ext cx="7659538" cy="914400"/>
          </a:xfrm>
        </p:spPr>
        <p:txBody>
          <a:bodyPr vert="horz" lIns="91440" tIns="45720" rIns="91440" bIns="45720" rtlCol="0" anchor="t">
            <a:normAutofit/>
          </a:bodyPr>
          <a:lstStyle/>
          <a:p>
            <a:pPr marL="0" indent="0">
              <a:spcBef>
                <a:spcPts val="0"/>
              </a:spcBef>
              <a:buNone/>
            </a:pPr>
            <a:r>
              <a:rPr lang="en-GB" sz="2300">
                <a:latin typeface="Arial"/>
                <a:cs typeface="Arial"/>
              </a:rPr>
              <a:t>If you have any questions, please contact </a:t>
            </a:r>
            <a:r>
              <a:rPr lang="en-GB" sz="2300">
                <a:latin typeface="Arial"/>
                <a:cs typeface="Arial"/>
                <a:hlinkClick r:id="rId6"/>
              </a:rPr>
              <a:t>psr.development@nhs.net</a:t>
            </a:r>
            <a:r>
              <a:rPr lang="en-GB" sz="2300">
                <a:latin typeface="Arial"/>
                <a:cs typeface="Arial"/>
              </a:rPr>
              <a:t>.</a:t>
            </a:r>
          </a:p>
          <a:p>
            <a:endParaRPr lang="en-US">
              <a:ea typeface="Calibri"/>
              <a:cs typeface="Calibri"/>
            </a:endParaRPr>
          </a:p>
        </p:txBody>
      </p:sp>
    </p:spTree>
    <p:extLst>
      <p:ext uri="{BB962C8B-B14F-4D97-AF65-F5344CB8AC3E}">
        <p14:creationId xmlns:p14="http://schemas.microsoft.com/office/powerpoint/2010/main" val="398184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745671" y="920358"/>
            <a:ext cx="10700658" cy="5432231"/>
          </a:xfrm>
        </p:spPr>
        <p:txBody>
          <a:bodyPr>
            <a:noAutofit/>
          </a:bodyPr>
          <a:lstStyle/>
          <a:p>
            <a:pPr marL="0" indent="0">
              <a:lnSpc>
                <a:spcPct val="150000"/>
              </a:lnSpc>
              <a:buNone/>
            </a:pPr>
            <a:r>
              <a:rPr lang="en-GB" sz="2100" b="1">
                <a:solidFill>
                  <a:srgbClr val="005EB8"/>
                </a:solidFill>
                <a:latin typeface="Arial" panose="020B0604020202020204" pitchFamily="34" charset="0"/>
                <a:cs typeface="Arial" panose="020B0604020202020204" pitchFamily="34" charset="0"/>
              </a:rPr>
              <a:t>These slides cover:</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The aims and scope of the PSR, and the new flexibilities that it offers.</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What the different provider selection processes are and when to apply them.</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The transparency requirements and the need for robust record keeping.</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Details of the new regime’s five ‘key criteria’. </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What ‘mixed procurement’ is and when it might be used.</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What ‘permitted contract modifications’ are.</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How provider selection decisions are reviewed under the PSR.</a:t>
            </a:r>
          </a:p>
          <a:p>
            <a:pPr>
              <a:lnSpc>
                <a:spcPct val="200000"/>
              </a:lnSpc>
              <a:buClr>
                <a:srgbClr val="00A9CE"/>
              </a:buClr>
              <a:buFont typeface="Wingdings" panose="05000000000000000000" pitchFamily="2" charset="2"/>
              <a:buChar char="v"/>
            </a:pPr>
            <a:r>
              <a:rPr lang="en-GB" sz="1800">
                <a:latin typeface="Arial" panose="020B0604020202020204" pitchFamily="34" charset="0"/>
                <a:cs typeface="Arial" panose="020B0604020202020204" pitchFamily="34" charset="0"/>
              </a:rPr>
              <a:t>The transitional arrangements.</a:t>
            </a:r>
          </a:p>
        </p:txBody>
      </p:sp>
      <p:pic>
        <p:nvPicPr>
          <p:cNvPr id="7" name="Picture 6" descr="Logo&#10;&#10;Description automatically generated">
            <a:extLst>
              <a:ext uri="{FF2B5EF4-FFF2-40B4-BE49-F238E27FC236}">
                <a16:creationId xmlns:a16="http://schemas.microsoft.com/office/drawing/2014/main" id="{6D88D0BB-E141-44B8-8544-E59D5A2B9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2" name="Title 1">
            <a:extLst>
              <a:ext uri="{FF2B5EF4-FFF2-40B4-BE49-F238E27FC236}">
                <a16:creationId xmlns:a16="http://schemas.microsoft.com/office/drawing/2014/main" id="{76DA7DB8-77B7-9927-7EB8-B71CC61BED8B}"/>
              </a:ext>
            </a:extLst>
          </p:cNvPr>
          <p:cNvSpPr>
            <a:spLocks noGrp="1"/>
          </p:cNvSpPr>
          <p:nvPr>
            <p:ph type="title"/>
          </p:nvPr>
        </p:nvSpPr>
        <p:spPr>
          <a:xfrm>
            <a:off x="2828818" y="72286"/>
            <a:ext cx="6534364" cy="772791"/>
          </a:xfrm>
        </p:spPr>
        <p:txBody>
          <a:bodyPr>
            <a:noAutofit/>
          </a:bodyPr>
          <a:lstStyle/>
          <a:p>
            <a:pPr algn="ctr"/>
            <a:r>
              <a:rPr lang="en-US" b="1">
                <a:solidFill>
                  <a:srgbClr val="005EB8"/>
                </a:solidFill>
                <a:latin typeface="Arial" panose="020B0604020202020204" pitchFamily="34" charset="0"/>
                <a:cs typeface="Arial" panose="020B0604020202020204" pitchFamily="34" charset="0"/>
              </a:rPr>
              <a:t>PSR implementation toolkit</a:t>
            </a:r>
          </a:p>
        </p:txBody>
      </p:sp>
    </p:spTree>
    <p:extLst>
      <p:ext uri="{BB962C8B-B14F-4D97-AF65-F5344CB8AC3E}">
        <p14:creationId xmlns:p14="http://schemas.microsoft.com/office/powerpoint/2010/main" val="333931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6D88D0BB-E141-44B8-8544-E59D5A2B9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6" name="Title 1">
            <a:extLst>
              <a:ext uri="{FF2B5EF4-FFF2-40B4-BE49-F238E27FC236}">
                <a16:creationId xmlns:a16="http://schemas.microsoft.com/office/drawing/2014/main" id="{7913D948-29F7-4894-B5F2-455226EC4CC3}"/>
              </a:ext>
            </a:extLst>
          </p:cNvPr>
          <p:cNvSpPr txBox="1">
            <a:spLocks/>
          </p:cNvSpPr>
          <p:nvPr/>
        </p:nvSpPr>
        <p:spPr>
          <a:xfrm>
            <a:off x="4655840" y="76987"/>
            <a:ext cx="2880320"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r>
              <a:rPr lang="en-GB">
                <a:solidFill>
                  <a:srgbClr val="005EB8"/>
                </a:solidFill>
                <a:latin typeface="Arial" panose="020B0604020202020204" pitchFamily="34" charset="0"/>
                <a:cs typeface="Arial" panose="020B0604020202020204" pitchFamily="34" charset="0"/>
              </a:rPr>
              <a:t>Introduction</a:t>
            </a:r>
          </a:p>
        </p:txBody>
      </p:sp>
      <p:sp>
        <p:nvSpPr>
          <p:cNvPr id="25" name="Rectangle 24">
            <a:extLst>
              <a:ext uri="{FF2B5EF4-FFF2-40B4-BE49-F238E27FC236}">
                <a16:creationId xmlns:a16="http://schemas.microsoft.com/office/drawing/2014/main" id="{805052FE-082E-4897-9606-944549730E2D}"/>
              </a:ext>
            </a:extLst>
          </p:cNvPr>
          <p:cNvSpPr/>
          <p:nvPr/>
        </p:nvSpPr>
        <p:spPr>
          <a:xfrm>
            <a:off x="1199456" y="1964428"/>
            <a:ext cx="9793088" cy="4812801"/>
          </a:xfrm>
          <a:prstGeom prst="rect">
            <a:avLst/>
          </a:prstGeom>
          <a:noFill/>
          <a:ln>
            <a:noFill/>
          </a:ln>
        </p:spPr>
        <p:txBody>
          <a:bodyPr/>
          <a:lstStyle/>
          <a:p>
            <a:endParaRPr lang="en-GB"/>
          </a:p>
        </p:txBody>
      </p:sp>
      <p:sp>
        <p:nvSpPr>
          <p:cNvPr id="26" name="Rectangle 25">
            <a:extLst>
              <a:ext uri="{FF2B5EF4-FFF2-40B4-BE49-F238E27FC236}">
                <a16:creationId xmlns:a16="http://schemas.microsoft.com/office/drawing/2014/main" id="{E0EDFB08-AFB4-4DC4-98B6-FB2EBE8FDF01}"/>
              </a:ext>
            </a:extLst>
          </p:cNvPr>
          <p:cNvSpPr/>
          <p:nvPr/>
        </p:nvSpPr>
        <p:spPr>
          <a:xfrm>
            <a:off x="1199456" y="223566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Freeform: Shape 26">
            <a:extLst>
              <a:ext uri="{FF2B5EF4-FFF2-40B4-BE49-F238E27FC236}">
                <a16:creationId xmlns:a16="http://schemas.microsoft.com/office/drawing/2014/main" id="{03BEDA8C-C947-400D-9584-EDE8ADD04F24}"/>
              </a:ext>
            </a:extLst>
          </p:cNvPr>
          <p:cNvSpPr/>
          <p:nvPr/>
        </p:nvSpPr>
        <p:spPr>
          <a:xfrm>
            <a:off x="1683372" y="196998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defTabSz="800100">
              <a:lnSpc>
                <a:spcPct val="90000"/>
              </a:lnSpc>
              <a:spcBef>
                <a:spcPct val="0"/>
              </a:spcBef>
              <a:spcAft>
                <a:spcPct val="35000"/>
              </a:spcAft>
            </a:pPr>
            <a:r>
              <a:rPr lang="en-GB" sz="1800" kern="1200">
                <a:latin typeface="Arial"/>
                <a:cs typeface="Arial"/>
              </a:rPr>
              <a:t>The Health Care Services (Provider Selection Regime) (England) Regulations </a:t>
            </a:r>
            <a:r>
              <a:rPr lang="en-GB">
                <a:latin typeface="Arial"/>
                <a:cs typeface="Arial"/>
              </a:rPr>
              <a:t>2023 </a:t>
            </a:r>
            <a:endParaRPr lang="en-GB" sz="1800" kern="12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F00B550-0B07-4623-90CA-3904053A458B}"/>
              </a:ext>
            </a:extLst>
          </p:cNvPr>
          <p:cNvSpPr/>
          <p:nvPr/>
        </p:nvSpPr>
        <p:spPr>
          <a:xfrm>
            <a:off x="1199456" y="305214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Freeform: Shape 28">
            <a:extLst>
              <a:ext uri="{FF2B5EF4-FFF2-40B4-BE49-F238E27FC236}">
                <a16:creationId xmlns:a16="http://schemas.microsoft.com/office/drawing/2014/main" id="{C16234E6-DC36-44D5-AD96-5D17660F42F8}"/>
              </a:ext>
            </a:extLst>
          </p:cNvPr>
          <p:cNvSpPr/>
          <p:nvPr/>
        </p:nvSpPr>
        <p:spPr>
          <a:xfrm>
            <a:off x="1683372" y="278646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PSR statutory guidance </a:t>
            </a:r>
          </a:p>
        </p:txBody>
      </p:sp>
      <p:sp>
        <p:nvSpPr>
          <p:cNvPr id="30" name="Rectangle 29">
            <a:extLst>
              <a:ext uri="{FF2B5EF4-FFF2-40B4-BE49-F238E27FC236}">
                <a16:creationId xmlns:a16="http://schemas.microsoft.com/office/drawing/2014/main" id="{4BA93A64-36D1-4CF5-9FEC-6E6D3FFDF691}"/>
              </a:ext>
            </a:extLst>
          </p:cNvPr>
          <p:cNvSpPr/>
          <p:nvPr/>
        </p:nvSpPr>
        <p:spPr>
          <a:xfrm>
            <a:off x="1199456" y="386862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1" name="Freeform: Shape 30">
            <a:extLst>
              <a:ext uri="{FF2B5EF4-FFF2-40B4-BE49-F238E27FC236}">
                <a16:creationId xmlns:a16="http://schemas.microsoft.com/office/drawing/2014/main" id="{F4DBBFB8-F19B-42A4-9924-B52E935612B2}"/>
              </a:ext>
            </a:extLst>
          </p:cNvPr>
          <p:cNvSpPr/>
          <p:nvPr/>
        </p:nvSpPr>
        <p:spPr>
          <a:xfrm>
            <a:off x="1683372" y="360294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Practitioner webinars (upcoming)</a:t>
            </a:r>
          </a:p>
        </p:txBody>
      </p:sp>
      <p:sp>
        <p:nvSpPr>
          <p:cNvPr id="32" name="Rectangle 31">
            <a:extLst>
              <a:ext uri="{FF2B5EF4-FFF2-40B4-BE49-F238E27FC236}">
                <a16:creationId xmlns:a16="http://schemas.microsoft.com/office/drawing/2014/main" id="{512B6DC5-7AEA-4AED-AB63-120E66CB738E}"/>
              </a:ext>
            </a:extLst>
          </p:cNvPr>
          <p:cNvSpPr/>
          <p:nvPr/>
        </p:nvSpPr>
        <p:spPr>
          <a:xfrm>
            <a:off x="1199456" y="468510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3" name="Freeform: Shape 32">
            <a:extLst>
              <a:ext uri="{FF2B5EF4-FFF2-40B4-BE49-F238E27FC236}">
                <a16:creationId xmlns:a16="http://schemas.microsoft.com/office/drawing/2014/main" id="{DAEBC410-646C-4577-B75C-B22CEE3F2A8D}"/>
              </a:ext>
            </a:extLst>
          </p:cNvPr>
          <p:cNvSpPr/>
          <p:nvPr/>
        </p:nvSpPr>
        <p:spPr>
          <a:xfrm>
            <a:off x="1683372" y="441942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Find a Tender Service (FTS) guide</a:t>
            </a:r>
          </a:p>
        </p:txBody>
      </p:sp>
      <p:sp>
        <p:nvSpPr>
          <p:cNvPr id="34" name="Rectangle 33">
            <a:extLst>
              <a:ext uri="{FF2B5EF4-FFF2-40B4-BE49-F238E27FC236}">
                <a16:creationId xmlns:a16="http://schemas.microsoft.com/office/drawing/2014/main" id="{57DAFA6A-2D44-4B54-A55E-7B438183D123}"/>
              </a:ext>
            </a:extLst>
          </p:cNvPr>
          <p:cNvSpPr/>
          <p:nvPr/>
        </p:nvSpPr>
        <p:spPr>
          <a:xfrm>
            <a:off x="1199456" y="550158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5" name="Freeform: Shape 34">
            <a:extLst>
              <a:ext uri="{FF2B5EF4-FFF2-40B4-BE49-F238E27FC236}">
                <a16:creationId xmlns:a16="http://schemas.microsoft.com/office/drawing/2014/main" id="{BF9F4283-1535-45F8-A251-53D104D7D9A9}"/>
              </a:ext>
            </a:extLst>
          </p:cNvPr>
          <p:cNvSpPr/>
          <p:nvPr/>
        </p:nvSpPr>
        <p:spPr>
          <a:xfrm>
            <a:off x="1683372" y="523590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Frequently Asked Questions document (FAQs)</a:t>
            </a:r>
          </a:p>
        </p:txBody>
      </p:sp>
      <p:sp>
        <p:nvSpPr>
          <p:cNvPr id="36" name="Rectangle 35">
            <a:extLst>
              <a:ext uri="{FF2B5EF4-FFF2-40B4-BE49-F238E27FC236}">
                <a16:creationId xmlns:a16="http://schemas.microsoft.com/office/drawing/2014/main" id="{8606F602-A845-4B47-B01B-E8D534ECC3F1}"/>
              </a:ext>
            </a:extLst>
          </p:cNvPr>
          <p:cNvSpPr/>
          <p:nvPr/>
        </p:nvSpPr>
        <p:spPr>
          <a:xfrm>
            <a:off x="1199456" y="6318068"/>
            <a:ext cx="9793088" cy="453600"/>
          </a:xfrm>
          <a:prstGeom prst="rect">
            <a:avLst/>
          </a:prstGeom>
          <a:ln>
            <a:solidFill>
              <a:srgbClr val="00A9C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7" name="Freeform: Shape 36">
            <a:extLst>
              <a:ext uri="{FF2B5EF4-FFF2-40B4-BE49-F238E27FC236}">
                <a16:creationId xmlns:a16="http://schemas.microsoft.com/office/drawing/2014/main" id="{702A79FF-6DB5-4F8D-B1B0-11D49152516A}"/>
              </a:ext>
            </a:extLst>
          </p:cNvPr>
          <p:cNvSpPr/>
          <p:nvPr/>
        </p:nvSpPr>
        <p:spPr>
          <a:xfrm>
            <a:off x="1683372" y="6052388"/>
            <a:ext cx="9305293" cy="531360"/>
          </a:xfrm>
          <a:custGeom>
            <a:avLst/>
            <a:gdLst>
              <a:gd name="connsiteX0" fmla="*/ 0 w 9305293"/>
              <a:gd name="connsiteY0" fmla="*/ 88562 h 531360"/>
              <a:gd name="connsiteX1" fmla="*/ 88562 w 9305293"/>
              <a:gd name="connsiteY1" fmla="*/ 0 h 531360"/>
              <a:gd name="connsiteX2" fmla="*/ 9216731 w 9305293"/>
              <a:gd name="connsiteY2" fmla="*/ 0 h 531360"/>
              <a:gd name="connsiteX3" fmla="*/ 9305293 w 9305293"/>
              <a:gd name="connsiteY3" fmla="*/ 88562 h 531360"/>
              <a:gd name="connsiteX4" fmla="*/ 9305293 w 9305293"/>
              <a:gd name="connsiteY4" fmla="*/ 442798 h 531360"/>
              <a:gd name="connsiteX5" fmla="*/ 9216731 w 9305293"/>
              <a:gd name="connsiteY5" fmla="*/ 531360 h 531360"/>
              <a:gd name="connsiteX6" fmla="*/ 88562 w 9305293"/>
              <a:gd name="connsiteY6" fmla="*/ 531360 h 531360"/>
              <a:gd name="connsiteX7" fmla="*/ 0 w 9305293"/>
              <a:gd name="connsiteY7" fmla="*/ 442798 h 531360"/>
              <a:gd name="connsiteX8" fmla="*/ 0 w 930529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293" h="531360">
                <a:moveTo>
                  <a:pt x="0" y="88562"/>
                </a:moveTo>
                <a:cubicBezTo>
                  <a:pt x="0" y="39651"/>
                  <a:pt x="39651" y="0"/>
                  <a:pt x="88562" y="0"/>
                </a:cubicBezTo>
                <a:lnTo>
                  <a:pt x="9216731" y="0"/>
                </a:lnTo>
                <a:cubicBezTo>
                  <a:pt x="9265642" y="0"/>
                  <a:pt x="9305293" y="39651"/>
                  <a:pt x="9305293" y="88562"/>
                </a:cubicBezTo>
                <a:lnTo>
                  <a:pt x="9305293" y="442798"/>
                </a:lnTo>
                <a:cubicBezTo>
                  <a:pt x="9305293" y="491709"/>
                  <a:pt x="9265642" y="531360"/>
                  <a:pt x="9216731" y="531360"/>
                </a:cubicBezTo>
                <a:lnTo>
                  <a:pt x="88562" y="531360"/>
                </a:lnTo>
                <a:cubicBezTo>
                  <a:pt x="39651" y="531360"/>
                  <a:pt x="0" y="491709"/>
                  <a:pt x="0" y="442798"/>
                </a:cubicBezTo>
                <a:lnTo>
                  <a:pt x="0" y="885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048" tIns="25939" rIns="285048" bIns="2593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PSR toolkit, including end-to-end process maps for selection processes</a:t>
            </a:r>
          </a:p>
        </p:txBody>
      </p:sp>
      <p:sp>
        <p:nvSpPr>
          <p:cNvPr id="16" name="TextBox 15">
            <a:extLst>
              <a:ext uri="{FF2B5EF4-FFF2-40B4-BE49-F238E27FC236}">
                <a16:creationId xmlns:a16="http://schemas.microsoft.com/office/drawing/2014/main" id="{E024B986-979A-4F9D-9B05-781853994E92}"/>
              </a:ext>
            </a:extLst>
          </p:cNvPr>
          <p:cNvSpPr txBox="1"/>
          <p:nvPr/>
        </p:nvSpPr>
        <p:spPr>
          <a:xfrm>
            <a:off x="1199456" y="2276872"/>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2BE2830E-FD64-4466-A45F-B1EFC4E31D20}"/>
              </a:ext>
            </a:extLst>
          </p:cNvPr>
          <p:cNvSpPr txBox="1"/>
          <p:nvPr/>
        </p:nvSpPr>
        <p:spPr>
          <a:xfrm>
            <a:off x="1199456" y="3083929"/>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7283906D-1654-4083-95EE-1E71816C6F8F}"/>
              </a:ext>
            </a:extLst>
          </p:cNvPr>
          <p:cNvSpPr txBox="1"/>
          <p:nvPr/>
        </p:nvSpPr>
        <p:spPr>
          <a:xfrm>
            <a:off x="1199456" y="3896216"/>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3.</a:t>
            </a:r>
          </a:p>
        </p:txBody>
      </p:sp>
      <p:sp>
        <p:nvSpPr>
          <p:cNvPr id="19" name="TextBox 18">
            <a:extLst>
              <a:ext uri="{FF2B5EF4-FFF2-40B4-BE49-F238E27FC236}">
                <a16:creationId xmlns:a16="http://schemas.microsoft.com/office/drawing/2014/main" id="{0AD13656-006B-4980-AE55-32E9FEEB848B}"/>
              </a:ext>
            </a:extLst>
          </p:cNvPr>
          <p:cNvSpPr txBox="1"/>
          <p:nvPr/>
        </p:nvSpPr>
        <p:spPr>
          <a:xfrm>
            <a:off x="1199456" y="4724419"/>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4.</a:t>
            </a:r>
          </a:p>
        </p:txBody>
      </p:sp>
      <p:sp>
        <p:nvSpPr>
          <p:cNvPr id="20" name="TextBox 19">
            <a:extLst>
              <a:ext uri="{FF2B5EF4-FFF2-40B4-BE49-F238E27FC236}">
                <a16:creationId xmlns:a16="http://schemas.microsoft.com/office/drawing/2014/main" id="{9B4003EF-D049-428C-927B-E83910441830}"/>
              </a:ext>
            </a:extLst>
          </p:cNvPr>
          <p:cNvSpPr txBox="1"/>
          <p:nvPr/>
        </p:nvSpPr>
        <p:spPr>
          <a:xfrm>
            <a:off x="1199456" y="5526024"/>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5.</a:t>
            </a:r>
          </a:p>
        </p:txBody>
      </p:sp>
      <p:sp>
        <p:nvSpPr>
          <p:cNvPr id="21" name="TextBox 20">
            <a:extLst>
              <a:ext uri="{FF2B5EF4-FFF2-40B4-BE49-F238E27FC236}">
                <a16:creationId xmlns:a16="http://schemas.microsoft.com/office/drawing/2014/main" id="{F750370E-B20E-4912-941F-85FEBD146C97}"/>
              </a:ext>
            </a:extLst>
          </p:cNvPr>
          <p:cNvSpPr txBox="1"/>
          <p:nvPr/>
        </p:nvSpPr>
        <p:spPr>
          <a:xfrm>
            <a:off x="1199456" y="6356118"/>
            <a:ext cx="377026"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6.</a:t>
            </a:r>
          </a:p>
        </p:txBody>
      </p:sp>
      <p:sp>
        <p:nvSpPr>
          <p:cNvPr id="23" name="TextBox 22">
            <a:extLst>
              <a:ext uri="{FF2B5EF4-FFF2-40B4-BE49-F238E27FC236}">
                <a16:creationId xmlns:a16="http://schemas.microsoft.com/office/drawing/2014/main" id="{F2AC5BBF-FCB1-4751-9328-BAD193124B03}"/>
              </a:ext>
            </a:extLst>
          </p:cNvPr>
          <p:cNvSpPr txBox="1"/>
          <p:nvPr/>
        </p:nvSpPr>
        <p:spPr>
          <a:xfrm>
            <a:off x="569386" y="1198493"/>
            <a:ext cx="11053228" cy="738664"/>
          </a:xfrm>
          <a:prstGeom prst="rect">
            <a:avLst/>
          </a:prstGeom>
          <a:noFill/>
        </p:spPr>
        <p:txBody>
          <a:bodyPr wrap="square">
            <a:spAutoFit/>
          </a:bodyPr>
          <a:lstStyle/>
          <a:p>
            <a:r>
              <a:rPr lang="en-GB" sz="2100">
                <a:latin typeface="Arial"/>
                <a:cs typeface="Arial"/>
              </a:rPr>
              <a:t>This policy webinar is part of a wider toolkit aiming to help organisations to implement the PSR</a:t>
            </a:r>
            <a:r>
              <a:rPr lang="en-GB" sz="2100">
                <a:latin typeface="Arial" panose="020B0604020202020204" pitchFamily="34" charset="0"/>
                <a:cs typeface="Arial" panose="020B0604020202020204" pitchFamily="34" charset="0"/>
              </a:rPr>
              <a:t>. </a:t>
            </a:r>
            <a:r>
              <a:rPr lang="en-GB" sz="2100">
                <a:latin typeface="Arial"/>
                <a:cs typeface="Arial"/>
              </a:rPr>
              <a:t>Other resources are: </a:t>
            </a:r>
            <a:endParaRPr lang="en-GB" sz="2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5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070B4F9-5810-4878-A383-C5E97BC9A1CA}"/>
              </a:ext>
            </a:extLst>
          </p:cNvPr>
          <p:cNvSpPr/>
          <p:nvPr/>
        </p:nvSpPr>
        <p:spPr>
          <a:xfrm>
            <a:off x="2280342" y="5635288"/>
            <a:ext cx="8621022" cy="770964"/>
          </a:xfrm>
          <a:custGeom>
            <a:avLst/>
            <a:gdLst>
              <a:gd name="connsiteX0" fmla="*/ 0 w 7312859"/>
              <a:gd name="connsiteY0" fmla="*/ 0 h 770964"/>
              <a:gd name="connsiteX1" fmla="*/ 7312859 w 7312859"/>
              <a:gd name="connsiteY1" fmla="*/ 0 h 770964"/>
              <a:gd name="connsiteX2" fmla="*/ 7312859 w 7312859"/>
              <a:gd name="connsiteY2" fmla="*/ 770964 h 770964"/>
              <a:gd name="connsiteX3" fmla="*/ 0 w 7312859"/>
              <a:gd name="connsiteY3" fmla="*/ 770964 h 770964"/>
              <a:gd name="connsiteX4" fmla="*/ 0 w 7312859"/>
              <a:gd name="connsiteY4" fmla="*/ 0 h 77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859" h="770964">
                <a:moveTo>
                  <a:pt x="0" y="0"/>
                </a:moveTo>
                <a:lnTo>
                  <a:pt x="7312859" y="0"/>
                </a:lnTo>
                <a:lnTo>
                  <a:pt x="7312859" y="770964"/>
                </a:lnTo>
                <a:lnTo>
                  <a:pt x="0" y="770964"/>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Opportunities to reduce bureaucracy and cost </a:t>
            </a:r>
            <a:r>
              <a:rPr lang="en-GB" sz="1800" kern="1200">
                <a:latin typeface="Arial" panose="020B0604020202020204" pitchFamily="34" charset="0"/>
                <a:cs typeface="Arial" panose="020B0604020202020204" pitchFamily="34" charset="0"/>
              </a:rPr>
              <a:t>associated with the current rules</a:t>
            </a:r>
          </a:p>
        </p:txBody>
      </p:sp>
      <p:sp>
        <p:nvSpPr>
          <p:cNvPr id="15" name="Block Arc 14">
            <a:extLst>
              <a:ext uri="{FF2B5EF4-FFF2-40B4-BE49-F238E27FC236}">
                <a16:creationId xmlns:a16="http://schemas.microsoft.com/office/drawing/2014/main" id="{8B68B0EF-3DA3-4DC0-BC66-0C7DF1361B3E}"/>
              </a:ext>
            </a:extLst>
          </p:cNvPr>
          <p:cNvSpPr/>
          <p:nvPr/>
        </p:nvSpPr>
        <p:spPr>
          <a:xfrm>
            <a:off x="-2003846" y="1970281"/>
            <a:ext cx="4907335" cy="5478079"/>
          </a:xfrm>
          <a:prstGeom prst="blockArc">
            <a:avLst>
              <a:gd name="adj1" fmla="val 18900000"/>
              <a:gd name="adj2" fmla="val 2700000"/>
              <a:gd name="adj3" fmla="val 300"/>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 name="Oval 1">
            <a:extLst>
              <a:ext uri="{FF2B5EF4-FFF2-40B4-BE49-F238E27FC236}">
                <a16:creationId xmlns:a16="http://schemas.microsoft.com/office/drawing/2014/main" id="{8532F975-6E1E-72EC-6C82-321C6E3FE0E1}"/>
              </a:ext>
            </a:extLst>
          </p:cNvPr>
          <p:cNvSpPr/>
          <p:nvPr/>
        </p:nvSpPr>
        <p:spPr>
          <a:xfrm>
            <a:off x="1517053" y="5311570"/>
            <a:ext cx="1440000" cy="1418400"/>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71475" y="980728"/>
            <a:ext cx="11387137" cy="1239094"/>
          </a:xfrm>
        </p:spPr>
        <p:txBody>
          <a:bodyPr>
            <a:noAutofit/>
          </a:bodyPr>
          <a:lstStyle/>
          <a:p>
            <a:pPr marL="0" indent="0">
              <a:buNone/>
            </a:pPr>
            <a:r>
              <a:rPr lang="en-GB" sz="2000">
                <a:latin typeface="Arial" panose="020B0604020202020204" pitchFamily="34" charset="0"/>
                <a:cs typeface="Arial" panose="020B0604020202020204" pitchFamily="34" charset="0"/>
              </a:rPr>
              <a:t>The Health and Care Act 2022 introduced a new procurement regime for selecting providers of health care services in England: the </a:t>
            </a:r>
            <a:r>
              <a:rPr lang="en-GB" sz="2000" b="1">
                <a:solidFill>
                  <a:srgbClr val="005EB8"/>
                </a:solidFill>
                <a:latin typeface="Arial" panose="020B0604020202020204" pitchFamily="34" charset="0"/>
                <a:cs typeface="Arial" panose="020B0604020202020204" pitchFamily="34" charset="0"/>
              </a:rPr>
              <a:t>Provider Selection Regime (PSR)</a:t>
            </a:r>
            <a:r>
              <a:rPr lang="en-GB" sz="2000">
                <a:latin typeface="Arial" panose="020B0604020202020204" pitchFamily="34" charset="0"/>
                <a:cs typeface="Arial" panose="020B0604020202020204" pitchFamily="34" charset="0"/>
              </a:rPr>
              <a:t>. </a:t>
            </a:r>
          </a:p>
          <a:p>
            <a:pPr marL="0" indent="0">
              <a:buNone/>
            </a:pPr>
            <a:r>
              <a:rPr lang="en-GB" sz="2000">
                <a:latin typeface="Arial" panose="020B0604020202020204" pitchFamily="34" charset="0"/>
                <a:cs typeface="Arial" panose="020B0604020202020204" pitchFamily="34" charset="0"/>
              </a:rPr>
              <a:t>The PSR has been designed to introduce:</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76987"/>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What do you need to know?</a:t>
            </a:r>
          </a:p>
        </p:txBody>
      </p:sp>
      <p:sp>
        <p:nvSpPr>
          <p:cNvPr id="14" name="Rectangle 13">
            <a:extLst>
              <a:ext uri="{FF2B5EF4-FFF2-40B4-BE49-F238E27FC236}">
                <a16:creationId xmlns:a16="http://schemas.microsoft.com/office/drawing/2014/main" id="{A869ABE0-A9CE-4E62-8274-F9535DE194AD}"/>
              </a:ext>
            </a:extLst>
          </p:cNvPr>
          <p:cNvSpPr/>
          <p:nvPr/>
        </p:nvSpPr>
        <p:spPr>
          <a:xfrm>
            <a:off x="1919536" y="1543704"/>
            <a:ext cx="8128000" cy="5341680"/>
          </a:xfrm>
          <a:prstGeom prst="rect">
            <a:avLst/>
          </a:prstGeom>
          <a:noFill/>
          <a:ln>
            <a:noFill/>
          </a:ln>
        </p:spPr>
        <p:txBody>
          <a:bodyPr/>
          <a:lstStyle/>
          <a:p>
            <a:endParaRPr lang="en-GB"/>
          </a:p>
        </p:txBody>
      </p:sp>
      <p:sp>
        <p:nvSpPr>
          <p:cNvPr id="16" name="Freeform: Shape 15">
            <a:extLst>
              <a:ext uri="{FF2B5EF4-FFF2-40B4-BE49-F238E27FC236}">
                <a16:creationId xmlns:a16="http://schemas.microsoft.com/office/drawing/2014/main" id="{5CDC7989-1D96-4D2D-A87C-B1BB4C603712}"/>
              </a:ext>
            </a:extLst>
          </p:cNvPr>
          <p:cNvSpPr/>
          <p:nvPr/>
        </p:nvSpPr>
        <p:spPr>
          <a:xfrm>
            <a:off x="2260573" y="2288059"/>
            <a:ext cx="8640792" cy="1009715"/>
          </a:xfrm>
          <a:custGeom>
            <a:avLst/>
            <a:gdLst>
              <a:gd name="connsiteX0" fmla="*/ 0 w 7312859"/>
              <a:gd name="connsiteY0" fmla="*/ 0 h 1068336"/>
              <a:gd name="connsiteX1" fmla="*/ 7312859 w 7312859"/>
              <a:gd name="connsiteY1" fmla="*/ 0 h 1068336"/>
              <a:gd name="connsiteX2" fmla="*/ 7312859 w 7312859"/>
              <a:gd name="connsiteY2" fmla="*/ 1068336 h 1068336"/>
              <a:gd name="connsiteX3" fmla="*/ 0 w 7312859"/>
              <a:gd name="connsiteY3" fmla="*/ 1068336 h 1068336"/>
              <a:gd name="connsiteX4" fmla="*/ 0 w 7312859"/>
              <a:gd name="connsiteY4" fmla="*/ 0 h 106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859" h="1068336">
                <a:moveTo>
                  <a:pt x="0" y="0"/>
                </a:moveTo>
                <a:lnTo>
                  <a:pt x="7312859" y="0"/>
                </a:lnTo>
                <a:lnTo>
                  <a:pt x="7312859" y="1068336"/>
                </a:lnTo>
                <a:lnTo>
                  <a:pt x="0" y="1068336"/>
                </a:lnTo>
                <a:lnTo>
                  <a:pt x="0" y="0"/>
                </a:lnTo>
                <a:close/>
              </a:path>
            </a:pathLst>
          </a:custGeom>
          <a:solidFill>
            <a:srgbClr val="005EB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a flexible and proportionate process </a:t>
            </a:r>
            <a:r>
              <a:rPr lang="en-GB" sz="1800" kern="1200">
                <a:latin typeface="Arial" panose="020B0604020202020204" pitchFamily="34" charset="0"/>
                <a:cs typeface="Arial" panose="020B0604020202020204" pitchFamily="34" charset="0"/>
              </a:rPr>
              <a:t>for selecting providers of health care services so that all decisions are made in the best interest of people who use the services</a:t>
            </a:r>
          </a:p>
        </p:txBody>
      </p:sp>
      <p:grpSp>
        <p:nvGrpSpPr>
          <p:cNvPr id="23" name="Group 22">
            <a:extLst>
              <a:ext uri="{FF2B5EF4-FFF2-40B4-BE49-F238E27FC236}">
                <a16:creationId xmlns:a16="http://schemas.microsoft.com/office/drawing/2014/main" id="{47496867-905E-4FDF-8157-371B4647F556}"/>
              </a:ext>
            </a:extLst>
          </p:cNvPr>
          <p:cNvGrpSpPr/>
          <p:nvPr/>
        </p:nvGrpSpPr>
        <p:grpSpPr>
          <a:xfrm>
            <a:off x="1897100" y="3703350"/>
            <a:ext cx="9004262" cy="1417075"/>
            <a:chOff x="2394699" y="3518974"/>
            <a:chExt cx="7579121" cy="1417075"/>
          </a:xfrm>
        </p:grpSpPr>
        <p:sp>
          <p:nvSpPr>
            <p:cNvPr id="18" name="Freeform: Shape 17">
              <a:extLst>
                <a:ext uri="{FF2B5EF4-FFF2-40B4-BE49-F238E27FC236}">
                  <a16:creationId xmlns:a16="http://schemas.microsoft.com/office/drawing/2014/main" id="{A551BA61-22F6-4A05-B648-AED0FB205F40}"/>
                </a:ext>
              </a:extLst>
            </p:cNvPr>
            <p:cNvSpPr/>
            <p:nvPr/>
          </p:nvSpPr>
          <p:spPr>
            <a:xfrm>
              <a:off x="3049301" y="3693343"/>
              <a:ext cx="6924519" cy="1068336"/>
            </a:xfrm>
            <a:custGeom>
              <a:avLst/>
              <a:gdLst>
                <a:gd name="connsiteX0" fmla="*/ 0 w 6924519"/>
                <a:gd name="connsiteY0" fmla="*/ 0 h 1068336"/>
                <a:gd name="connsiteX1" fmla="*/ 6924519 w 6924519"/>
                <a:gd name="connsiteY1" fmla="*/ 0 h 1068336"/>
                <a:gd name="connsiteX2" fmla="*/ 6924519 w 6924519"/>
                <a:gd name="connsiteY2" fmla="*/ 1068336 h 1068336"/>
                <a:gd name="connsiteX3" fmla="*/ 0 w 6924519"/>
                <a:gd name="connsiteY3" fmla="*/ 1068336 h 1068336"/>
                <a:gd name="connsiteX4" fmla="*/ 0 w 6924519"/>
                <a:gd name="connsiteY4" fmla="*/ 0 h 106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4519" h="1068336">
                  <a:moveTo>
                    <a:pt x="0" y="0"/>
                  </a:moveTo>
                  <a:lnTo>
                    <a:pt x="6924519" y="0"/>
                  </a:lnTo>
                  <a:lnTo>
                    <a:pt x="6924519" y="1068336"/>
                  </a:lnTo>
                  <a:lnTo>
                    <a:pt x="0" y="1068336"/>
                  </a:lnTo>
                  <a:lnTo>
                    <a:pt x="0" y="0"/>
                  </a:lnTo>
                  <a:close/>
                </a:path>
              </a:pathLst>
            </a:custGeom>
            <a:solidFill>
              <a:srgbClr val="005EB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the capability for greater integration and enhanced collaboration</a:t>
              </a:r>
              <a:r>
                <a:rPr lang="en-GB" sz="1800" kern="1200">
                  <a:latin typeface="Arial" panose="020B0604020202020204" pitchFamily="34" charset="0"/>
                  <a:cs typeface="Arial" panose="020B0604020202020204" pitchFamily="34" charset="0"/>
                </a:rPr>
                <a:t> across the system, whilst ensuring that all decisions about how health care is arranged are made transparently</a:t>
              </a:r>
            </a:p>
          </p:txBody>
        </p:sp>
        <p:sp>
          <p:nvSpPr>
            <p:cNvPr id="19" name="Oval 18">
              <a:extLst>
                <a:ext uri="{FF2B5EF4-FFF2-40B4-BE49-F238E27FC236}">
                  <a16:creationId xmlns:a16="http://schemas.microsoft.com/office/drawing/2014/main" id="{B86F4E3A-4A02-4383-AA10-8F1F4E9778ED}"/>
                </a:ext>
              </a:extLst>
            </p:cNvPr>
            <p:cNvSpPr/>
            <p:nvPr/>
          </p:nvSpPr>
          <p:spPr>
            <a:xfrm>
              <a:off x="2394699" y="3518974"/>
              <a:ext cx="1211008" cy="1417075"/>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TextBox 10">
              <a:extLst>
                <a:ext uri="{FF2B5EF4-FFF2-40B4-BE49-F238E27FC236}">
                  <a16:creationId xmlns:a16="http://schemas.microsoft.com/office/drawing/2014/main" id="{B4C94590-915C-473D-B4A7-C616466B454A}"/>
                </a:ext>
              </a:extLst>
            </p:cNvPr>
            <p:cNvSpPr txBox="1"/>
            <p:nvPr/>
          </p:nvSpPr>
          <p:spPr>
            <a:xfrm>
              <a:off x="2857363" y="4011756"/>
              <a:ext cx="397866" cy="400110"/>
            </a:xfrm>
            <a:prstGeom prst="rect">
              <a:avLst/>
            </a:prstGeom>
            <a:noFill/>
          </p:spPr>
          <p:txBody>
            <a:bodyPr wrap="none" rtlCol="0">
              <a:spAutoFit/>
            </a:bodyPr>
            <a:lstStyle/>
            <a:p>
              <a:r>
                <a:rPr lang="en-GB" sz="2000" b="1">
                  <a:latin typeface="Arial" panose="020B0604020202020204" pitchFamily="34" charset="0"/>
                  <a:cs typeface="Arial" panose="020B0604020202020204" pitchFamily="34" charset="0"/>
                </a:rPr>
                <a:t>2.</a:t>
              </a:r>
            </a:p>
          </p:txBody>
        </p:sp>
      </p:grpSp>
      <p:sp>
        <p:nvSpPr>
          <p:cNvPr id="3" name="Oval 2">
            <a:extLst>
              <a:ext uri="{FF2B5EF4-FFF2-40B4-BE49-F238E27FC236}">
                <a16:creationId xmlns:a16="http://schemas.microsoft.com/office/drawing/2014/main" id="{8F1C7920-985F-5CE1-728E-5C4259A2551A}"/>
              </a:ext>
            </a:extLst>
          </p:cNvPr>
          <p:cNvSpPr/>
          <p:nvPr/>
        </p:nvSpPr>
        <p:spPr>
          <a:xfrm>
            <a:off x="1158170" y="2084379"/>
            <a:ext cx="1438720" cy="1417075"/>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TextBox 3">
            <a:extLst>
              <a:ext uri="{FF2B5EF4-FFF2-40B4-BE49-F238E27FC236}">
                <a16:creationId xmlns:a16="http://schemas.microsoft.com/office/drawing/2014/main" id="{5B5ACC2D-CA9F-CC4C-3DB4-68B1FF24FE7E}"/>
              </a:ext>
            </a:extLst>
          </p:cNvPr>
          <p:cNvSpPr txBox="1"/>
          <p:nvPr/>
        </p:nvSpPr>
        <p:spPr>
          <a:xfrm>
            <a:off x="1973441" y="5836104"/>
            <a:ext cx="52722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3.</a:t>
            </a:r>
          </a:p>
        </p:txBody>
      </p:sp>
      <p:sp>
        <p:nvSpPr>
          <p:cNvPr id="9" name="TextBox 8">
            <a:extLst>
              <a:ext uri="{FF2B5EF4-FFF2-40B4-BE49-F238E27FC236}">
                <a16:creationId xmlns:a16="http://schemas.microsoft.com/office/drawing/2014/main" id="{55969616-A642-D8CA-9A51-01243ED96B61}"/>
              </a:ext>
            </a:extLst>
          </p:cNvPr>
          <p:cNvSpPr txBox="1"/>
          <p:nvPr/>
        </p:nvSpPr>
        <p:spPr>
          <a:xfrm>
            <a:off x="1613918" y="2608250"/>
            <a:ext cx="52722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67984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171641" y="1333500"/>
            <a:ext cx="11680371" cy="5524500"/>
          </a:xfrm>
        </p:spPr>
        <p:txBody>
          <a:bodyPr vert="horz" lIns="91440" tIns="45720" rIns="91440" bIns="45720" rtlCol="0" anchor="t">
            <a:noAutofit/>
          </a:bodyPr>
          <a:lstStyle/>
          <a:p>
            <a:pPr marL="0" indent="0" algn="just">
              <a:buNone/>
            </a:pPr>
            <a:br>
              <a:rPr lang="en-GB" sz="2100">
                <a:latin typeface="Arial" panose="020B0604020202020204" pitchFamily="34" charset="0"/>
                <a:cs typeface="Arial" panose="020B0604020202020204" pitchFamily="34" charset="0"/>
              </a:rPr>
            </a:br>
            <a:r>
              <a:rPr lang="en-GB" sz="2100">
                <a:latin typeface="Arial" panose="020B0604020202020204" pitchFamily="34" charset="0"/>
                <a:cs typeface="Arial" panose="020B0604020202020204" pitchFamily="34" charset="0"/>
              </a:rPr>
              <a:t>The PSR is intended to come into force on </a:t>
            </a:r>
            <a:r>
              <a:rPr lang="en-GB" sz="2100" b="1">
                <a:latin typeface="Arial" panose="020B0604020202020204" pitchFamily="34" charset="0"/>
                <a:cs typeface="Arial" panose="020B0604020202020204" pitchFamily="34" charset="0"/>
              </a:rPr>
              <a:t>1 January 2024 </a:t>
            </a:r>
            <a:r>
              <a:rPr lang="en-GB" sz="2100">
                <a:latin typeface="Arial" panose="020B0604020202020204" pitchFamily="34" charset="0"/>
                <a:cs typeface="Arial" panose="020B0604020202020204" pitchFamily="34" charset="0"/>
              </a:rPr>
              <a:t>and will replace the:</a:t>
            </a:r>
          </a:p>
          <a:p>
            <a:pPr lvl="1">
              <a:buClr>
                <a:srgbClr val="00A9CE"/>
              </a:buClr>
              <a:buFont typeface="Wingdings" panose="05000000000000000000" pitchFamily="2" charset="2"/>
              <a:buChar char="v"/>
            </a:pPr>
            <a:r>
              <a:rPr lang="en-GB" sz="2100">
                <a:latin typeface="Arial"/>
                <a:cs typeface="Arial"/>
              </a:rPr>
              <a:t>Public Contracts Regulations 2015, when procuring health care services</a:t>
            </a:r>
            <a:endParaRPr lang="en-GB" sz="2100">
              <a:latin typeface="Arial" panose="020B0604020202020204" pitchFamily="34" charset="0"/>
              <a:cs typeface="Arial" panose="020B0604020202020204" pitchFamily="34" charset="0"/>
            </a:endParaRPr>
          </a:p>
          <a:p>
            <a:pPr lvl="1">
              <a:buClr>
                <a:srgbClr val="00A9CE"/>
              </a:buClr>
              <a:buFont typeface="Wingdings" panose="05000000000000000000" pitchFamily="2" charset="2"/>
              <a:buChar char="v"/>
            </a:pPr>
            <a:r>
              <a:rPr lang="en-GB" sz="2100">
                <a:latin typeface="Arial"/>
                <a:cs typeface="Arial"/>
              </a:rPr>
              <a:t>National Health Service (Procurement, Patient Choice and Competition) Regulations 2013</a:t>
            </a:r>
            <a:endParaRPr lang="en-GB" sz="2100">
              <a:latin typeface="Arial" panose="020B0604020202020204" pitchFamily="34" charset="0"/>
              <a:cs typeface="Arial" panose="020B0604020202020204" pitchFamily="34" charset="0"/>
            </a:endParaRPr>
          </a:p>
          <a:p>
            <a:pPr lvl="1">
              <a:buClr>
                <a:srgbClr val="00A9CE"/>
              </a:buClr>
              <a:buFont typeface="Wingdings" panose="05000000000000000000" pitchFamily="2" charset="2"/>
              <a:buChar char="v"/>
            </a:pPr>
            <a:endParaRPr lang="en-GB" sz="2100">
              <a:latin typeface="Arial"/>
              <a:cs typeface="Arial"/>
            </a:endParaRPr>
          </a:p>
          <a:p>
            <a:pPr marL="0" indent="0">
              <a:buNone/>
            </a:pPr>
            <a:r>
              <a:rPr lang="en-GB" sz="2100">
                <a:latin typeface="Arial" panose="020B0604020202020204" pitchFamily="34" charset="0"/>
                <a:cs typeface="Arial" panose="020B0604020202020204" pitchFamily="34" charset="0"/>
              </a:rPr>
              <a:t>Organisations, referred to as ‘</a:t>
            </a:r>
            <a:r>
              <a:rPr lang="en-GB" sz="2100" b="1">
                <a:latin typeface="Arial" panose="020B0604020202020204" pitchFamily="34" charset="0"/>
                <a:cs typeface="Arial" panose="020B0604020202020204" pitchFamily="34" charset="0"/>
              </a:rPr>
              <a:t>relevant authorities</a:t>
            </a:r>
            <a:r>
              <a:rPr lang="en-GB" sz="2100">
                <a:latin typeface="Arial" panose="020B0604020202020204" pitchFamily="34" charset="0"/>
                <a:cs typeface="Arial" panose="020B0604020202020204" pitchFamily="34" charset="0"/>
              </a:rPr>
              <a:t>’ under the PSR, are required to follow the PSR when arranging health care services, irrespective of whether the providers they are considering are from the NHS, the independent, or the voluntary sector. Relevant authorities are:</a:t>
            </a:r>
          </a:p>
          <a:p>
            <a:pPr lvl="1">
              <a:lnSpc>
                <a:spcPct val="150000"/>
              </a:lnSpc>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NHS England</a:t>
            </a:r>
          </a:p>
          <a:p>
            <a:pPr lvl="1">
              <a:lnSpc>
                <a:spcPct val="150000"/>
              </a:lnSpc>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Integrated Care Boards (ICBs)</a:t>
            </a:r>
          </a:p>
          <a:p>
            <a:pPr lvl="1">
              <a:lnSpc>
                <a:spcPct val="150000"/>
              </a:lnSpc>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NHS trusts and foundation trusts</a:t>
            </a:r>
          </a:p>
          <a:p>
            <a:pPr lvl="1">
              <a:lnSpc>
                <a:spcPct val="150000"/>
              </a:lnSpc>
              <a:buClr>
                <a:srgbClr val="00A9CE"/>
              </a:buClr>
              <a:buFont typeface="Wingdings" panose="05000000000000000000" pitchFamily="2" charset="2"/>
              <a:buChar char="v"/>
            </a:pPr>
            <a:r>
              <a:rPr lang="en-GB" sz="2100">
                <a:latin typeface="Arial" panose="020B0604020202020204" pitchFamily="34" charset="0"/>
                <a:cs typeface="Arial" panose="020B0604020202020204" pitchFamily="34" charset="0"/>
              </a:rPr>
              <a:t>Local authorities or combined authorities.</a:t>
            </a:r>
          </a:p>
          <a:p>
            <a:pPr marL="57150" indent="0">
              <a:lnSpc>
                <a:spcPct val="150000"/>
              </a:lnSpc>
              <a:buClr>
                <a:srgbClr val="00A9CE"/>
              </a:buClr>
              <a:buNone/>
            </a:pPr>
            <a:r>
              <a:rPr lang="en-GB" sz="2100">
                <a:latin typeface="Arial"/>
                <a:cs typeface="Arial"/>
              </a:rPr>
              <a:t>Relevant authorities must continue to comply with other legal obligations and duties.</a:t>
            </a:r>
          </a:p>
        </p:txBody>
      </p:sp>
      <p:pic>
        <p:nvPicPr>
          <p:cNvPr id="7" name="Picture 6" descr="Logo&#10;&#10;Description automatically generated">
            <a:extLst>
              <a:ext uri="{FF2B5EF4-FFF2-40B4-BE49-F238E27FC236}">
                <a16:creationId xmlns:a16="http://schemas.microsoft.com/office/drawing/2014/main" id="{BE85D0B1-3677-4311-A8A0-C09011448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76BBB3C0-5026-497E-8E90-A0B2FABC981A}"/>
              </a:ext>
            </a:extLst>
          </p:cNvPr>
          <p:cNvSpPr txBox="1">
            <a:spLocks/>
          </p:cNvSpPr>
          <p:nvPr/>
        </p:nvSpPr>
        <p:spPr>
          <a:xfrm>
            <a:off x="3683732" y="76987"/>
            <a:ext cx="482453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Legislative changes</a:t>
            </a:r>
          </a:p>
        </p:txBody>
      </p:sp>
      <p:grpSp>
        <p:nvGrpSpPr>
          <p:cNvPr id="6" name="Group 5">
            <a:extLst>
              <a:ext uri="{FF2B5EF4-FFF2-40B4-BE49-F238E27FC236}">
                <a16:creationId xmlns:a16="http://schemas.microsoft.com/office/drawing/2014/main" id="{BDA75DE7-0BD3-EA48-3B0E-471E80461F4E}"/>
              </a:ext>
            </a:extLst>
          </p:cNvPr>
          <p:cNvGrpSpPr/>
          <p:nvPr/>
        </p:nvGrpSpPr>
        <p:grpSpPr>
          <a:xfrm>
            <a:off x="83512" y="79825"/>
            <a:ext cx="1620000" cy="1620983"/>
            <a:chOff x="83512" y="79825"/>
            <a:chExt cx="1620000" cy="1620983"/>
          </a:xfrm>
        </p:grpSpPr>
        <p:sp>
          <p:nvSpPr>
            <p:cNvPr id="9" name="Oval 8">
              <a:extLst>
                <a:ext uri="{FF2B5EF4-FFF2-40B4-BE49-F238E27FC236}">
                  <a16:creationId xmlns:a16="http://schemas.microsoft.com/office/drawing/2014/main" id="{990FEE03-D96E-43BA-54A4-1B81B7871438}"/>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0" name="TextBox 9">
              <a:extLst>
                <a:ext uri="{FF2B5EF4-FFF2-40B4-BE49-F238E27FC236}">
                  <a16:creationId xmlns:a16="http://schemas.microsoft.com/office/drawing/2014/main" id="{6B1E345C-E001-2572-701D-2F4E60160C04}"/>
                </a:ext>
              </a:extLst>
            </p:cNvPr>
            <p:cNvSpPr txBox="1"/>
            <p:nvPr/>
          </p:nvSpPr>
          <p:spPr>
            <a:xfrm>
              <a:off x="224899" y="72873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2</a:t>
              </a:r>
            </a:p>
          </p:txBody>
        </p:sp>
      </p:grpSp>
    </p:spTree>
    <p:extLst>
      <p:ext uri="{BB962C8B-B14F-4D97-AF65-F5344CB8AC3E}">
        <p14:creationId xmlns:p14="http://schemas.microsoft.com/office/powerpoint/2010/main" val="173867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2155350" y="1268760"/>
            <a:ext cx="7829081" cy="534786"/>
          </a:xfrm>
        </p:spPr>
        <p:txBody>
          <a:bodyPr>
            <a:noAutofit/>
          </a:bodyPr>
          <a:lstStyle/>
          <a:p>
            <a:pPr marL="0" indent="0">
              <a:buNone/>
            </a:pPr>
            <a:r>
              <a:rPr lang="en-GB" sz="2100">
                <a:latin typeface="Arial" panose="020B0604020202020204" pitchFamily="34" charset="0"/>
                <a:cs typeface="Arial" panose="020B0604020202020204" pitchFamily="34" charset="0"/>
              </a:rPr>
              <a:t>Relevant authorities must act:</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76987"/>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Procurement principles</a:t>
            </a:r>
          </a:p>
        </p:txBody>
      </p:sp>
      <p:sp>
        <p:nvSpPr>
          <p:cNvPr id="14" name="Rectangle 13">
            <a:extLst>
              <a:ext uri="{FF2B5EF4-FFF2-40B4-BE49-F238E27FC236}">
                <a16:creationId xmlns:a16="http://schemas.microsoft.com/office/drawing/2014/main" id="{A869ABE0-A9CE-4E62-8274-F9535DE194AD}"/>
              </a:ext>
            </a:extLst>
          </p:cNvPr>
          <p:cNvSpPr/>
          <p:nvPr/>
        </p:nvSpPr>
        <p:spPr>
          <a:xfrm>
            <a:off x="1919536" y="1543704"/>
            <a:ext cx="8128000" cy="5341680"/>
          </a:xfrm>
          <a:prstGeom prst="rect">
            <a:avLst/>
          </a:prstGeom>
          <a:noFill/>
          <a:ln>
            <a:noFill/>
          </a:ln>
        </p:spPr>
        <p:txBody>
          <a:bodyPr/>
          <a:lstStyle/>
          <a:p>
            <a:endParaRPr lang="en-GB"/>
          </a:p>
        </p:txBody>
      </p:sp>
      <p:sp>
        <p:nvSpPr>
          <p:cNvPr id="13" name="Block Arc 12">
            <a:extLst>
              <a:ext uri="{FF2B5EF4-FFF2-40B4-BE49-F238E27FC236}">
                <a16:creationId xmlns:a16="http://schemas.microsoft.com/office/drawing/2014/main" id="{D8B1CAE2-ACBB-4102-9F0F-8E07D84A4F84}"/>
              </a:ext>
            </a:extLst>
          </p:cNvPr>
          <p:cNvSpPr/>
          <p:nvPr/>
        </p:nvSpPr>
        <p:spPr>
          <a:xfrm>
            <a:off x="-4855517" y="598743"/>
            <a:ext cx="7293488" cy="7293488"/>
          </a:xfrm>
          <a:prstGeom prst="blockArc">
            <a:avLst>
              <a:gd name="adj1" fmla="val 18900000"/>
              <a:gd name="adj2" fmla="val 2700000"/>
              <a:gd name="adj3" fmla="val 296"/>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37" name="Group 36">
            <a:extLst>
              <a:ext uri="{FF2B5EF4-FFF2-40B4-BE49-F238E27FC236}">
                <a16:creationId xmlns:a16="http://schemas.microsoft.com/office/drawing/2014/main" id="{C21E5859-8E60-46AC-8001-35F353169C12}"/>
              </a:ext>
            </a:extLst>
          </p:cNvPr>
          <p:cNvGrpSpPr/>
          <p:nvPr/>
        </p:nvGrpSpPr>
        <p:grpSpPr>
          <a:xfrm>
            <a:off x="1360964" y="5600424"/>
            <a:ext cx="10131061" cy="1042009"/>
            <a:chOff x="1360964" y="5600424"/>
            <a:chExt cx="10131061" cy="1042009"/>
          </a:xfrm>
        </p:grpSpPr>
        <p:sp>
          <p:nvSpPr>
            <p:cNvPr id="32" name="Freeform: Shape 31">
              <a:extLst>
                <a:ext uri="{FF2B5EF4-FFF2-40B4-BE49-F238E27FC236}">
                  <a16:creationId xmlns:a16="http://schemas.microsoft.com/office/drawing/2014/main" id="{43FA0AA9-4D71-4C83-8399-9672828D9C0E}"/>
                </a:ext>
              </a:extLst>
            </p:cNvPr>
            <p:cNvSpPr/>
            <p:nvPr/>
          </p:nvSpPr>
          <p:spPr>
            <a:xfrm>
              <a:off x="1881968" y="5704625"/>
              <a:ext cx="9610057" cy="833607"/>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Transparently, fairly, and proportionately. </a:t>
              </a:r>
            </a:p>
          </p:txBody>
        </p:sp>
        <p:sp>
          <p:nvSpPr>
            <p:cNvPr id="33" name="Oval 32">
              <a:extLst>
                <a:ext uri="{FF2B5EF4-FFF2-40B4-BE49-F238E27FC236}">
                  <a16:creationId xmlns:a16="http://schemas.microsoft.com/office/drawing/2014/main" id="{0641DFD5-A9FA-44C2-B87C-B6AF251B3338}"/>
                </a:ext>
              </a:extLst>
            </p:cNvPr>
            <p:cNvSpPr/>
            <p:nvPr/>
          </p:nvSpPr>
          <p:spPr>
            <a:xfrm>
              <a:off x="1360964" y="5600424"/>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TextBox 8">
              <a:extLst>
                <a:ext uri="{FF2B5EF4-FFF2-40B4-BE49-F238E27FC236}">
                  <a16:creationId xmlns:a16="http://schemas.microsoft.com/office/drawing/2014/main" id="{230140ED-80DC-4F5F-B5C5-3CB135BC2FB2}"/>
                </a:ext>
              </a:extLst>
            </p:cNvPr>
            <p:cNvSpPr txBox="1"/>
            <p:nvPr/>
          </p:nvSpPr>
          <p:spPr>
            <a:xfrm>
              <a:off x="1677425" y="5913679"/>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4.</a:t>
              </a:r>
            </a:p>
          </p:txBody>
        </p:sp>
      </p:grpSp>
      <p:grpSp>
        <p:nvGrpSpPr>
          <p:cNvPr id="36" name="Group 35">
            <a:extLst>
              <a:ext uri="{FF2B5EF4-FFF2-40B4-BE49-F238E27FC236}">
                <a16:creationId xmlns:a16="http://schemas.microsoft.com/office/drawing/2014/main" id="{03F0FB2D-A51A-41E1-99D1-BB1760CF0AA4}"/>
              </a:ext>
            </a:extLst>
          </p:cNvPr>
          <p:cNvGrpSpPr/>
          <p:nvPr/>
        </p:nvGrpSpPr>
        <p:grpSpPr>
          <a:xfrm>
            <a:off x="1838890" y="4349795"/>
            <a:ext cx="9653135" cy="1042009"/>
            <a:chOff x="1838890" y="4349795"/>
            <a:chExt cx="9653135" cy="1042009"/>
          </a:xfrm>
        </p:grpSpPr>
        <p:sp>
          <p:nvSpPr>
            <p:cNvPr id="30" name="Freeform: Shape 29">
              <a:extLst>
                <a:ext uri="{FF2B5EF4-FFF2-40B4-BE49-F238E27FC236}">
                  <a16:creationId xmlns:a16="http://schemas.microsoft.com/office/drawing/2014/main" id="{E9FF4E39-852B-4A78-AE6F-A02EB774E219}"/>
                </a:ext>
              </a:extLst>
            </p:cNvPr>
            <p:cNvSpPr/>
            <p:nvPr/>
          </p:nvSpPr>
          <p:spPr>
            <a:xfrm>
              <a:off x="2359895" y="4453996"/>
              <a:ext cx="9132130" cy="833607"/>
            </a:xfrm>
            <a:custGeom>
              <a:avLst/>
              <a:gdLst>
                <a:gd name="connsiteX0" fmla="*/ 0 w 9132130"/>
                <a:gd name="connsiteY0" fmla="*/ 0 h 833607"/>
                <a:gd name="connsiteX1" fmla="*/ 9132130 w 9132130"/>
                <a:gd name="connsiteY1" fmla="*/ 0 h 833607"/>
                <a:gd name="connsiteX2" fmla="*/ 9132130 w 9132130"/>
                <a:gd name="connsiteY2" fmla="*/ 833607 h 833607"/>
                <a:gd name="connsiteX3" fmla="*/ 0 w 9132130"/>
                <a:gd name="connsiteY3" fmla="*/ 833607 h 833607"/>
                <a:gd name="connsiteX4" fmla="*/ 0 w 9132130"/>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130" h="833607">
                  <a:moveTo>
                    <a:pt x="0" y="0"/>
                  </a:moveTo>
                  <a:lnTo>
                    <a:pt x="9132130" y="0"/>
                  </a:lnTo>
                  <a:lnTo>
                    <a:pt x="9132130"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a:latin typeface="Arial" panose="020B0604020202020204" pitchFamily="34" charset="0"/>
                  <a:cs typeface="Arial" panose="020B0604020202020204" pitchFamily="34" charset="0"/>
                </a:rPr>
                <a:t>with a view to </a:t>
              </a:r>
              <a:r>
                <a:rPr lang="en-GB" sz="1800" b="1" kern="1200">
                  <a:latin typeface="Arial" panose="020B0604020202020204" pitchFamily="34" charset="0"/>
                  <a:cs typeface="Arial" panose="020B0604020202020204" pitchFamily="34" charset="0"/>
                </a:rPr>
                <a:t>improve the efficiency of the services</a:t>
              </a:r>
              <a:r>
                <a:rPr lang="en-GB" sz="1800" b="0" kern="1200">
                  <a:latin typeface="Arial" panose="020B0604020202020204" pitchFamily="34" charset="0"/>
                  <a:cs typeface="Arial" panose="020B0604020202020204" pitchFamily="34" charset="0"/>
                </a:rPr>
                <a:t>, including through integrated service delivery</a:t>
              </a:r>
            </a:p>
          </p:txBody>
        </p:sp>
        <p:sp>
          <p:nvSpPr>
            <p:cNvPr id="31" name="Oval 30">
              <a:extLst>
                <a:ext uri="{FF2B5EF4-FFF2-40B4-BE49-F238E27FC236}">
                  <a16:creationId xmlns:a16="http://schemas.microsoft.com/office/drawing/2014/main" id="{DDAF3522-1943-45BD-8783-D3FABC172943}"/>
                </a:ext>
              </a:extLst>
            </p:cNvPr>
            <p:cNvSpPr/>
            <p:nvPr/>
          </p:nvSpPr>
          <p:spPr>
            <a:xfrm>
              <a:off x="1838890" y="4349795"/>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3" name="TextBox 22">
              <a:extLst>
                <a:ext uri="{FF2B5EF4-FFF2-40B4-BE49-F238E27FC236}">
                  <a16:creationId xmlns:a16="http://schemas.microsoft.com/office/drawing/2014/main" id="{F79F91B7-DA50-4EA6-8386-40438E45E86C}"/>
                </a:ext>
              </a:extLst>
            </p:cNvPr>
            <p:cNvSpPr txBox="1"/>
            <p:nvPr/>
          </p:nvSpPr>
          <p:spPr>
            <a:xfrm>
              <a:off x="2155351" y="4663050"/>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3.</a:t>
              </a:r>
            </a:p>
          </p:txBody>
        </p:sp>
      </p:grpSp>
      <p:grpSp>
        <p:nvGrpSpPr>
          <p:cNvPr id="34" name="Group 33">
            <a:extLst>
              <a:ext uri="{FF2B5EF4-FFF2-40B4-BE49-F238E27FC236}">
                <a16:creationId xmlns:a16="http://schemas.microsoft.com/office/drawing/2014/main" id="{50F0415B-9DEE-45EA-B7BE-60242317F64B}"/>
              </a:ext>
            </a:extLst>
          </p:cNvPr>
          <p:cNvGrpSpPr/>
          <p:nvPr/>
        </p:nvGrpSpPr>
        <p:grpSpPr>
          <a:xfrm>
            <a:off x="1360964" y="1848539"/>
            <a:ext cx="10131061" cy="1042009"/>
            <a:chOff x="1360964" y="1848539"/>
            <a:chExt cx="10131061" cy="1042009"/>
          </a:xfrm>
        </p:grpSpPr>
        <p:sp>
          <p:nvSpPr>
            <p:cNvPr id="26" name="Freeform: Shape 25">
              <a:extLst>
                <a:ext uri="{FF2B5EF4-FFF2-40B4-BE49-F238E27FC236}">
                  <a16:creationId xmlns:a16="http://schemas.microsoft.com/office/drawing/2014/main" id="{40B13199-7BD9-471A-93D6-0AA499DDF012}"/>
                </a:ext>
              </a:extLst>
            </p:cNvPr>
            <p:cNvSpPr/>
            <p:nvPr/>
          </p:nvSpPr>
          <p:spPr>
            <a:xfrm>
              <a:off x="1881968" y="1952740"/>
              <a:ext cx="9610057" cy="833607"/>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a:latin typeface="Arial" panose="020B0604020202020204" pitchFamily="34" charset="0"/>
                  <a:cs typeface="Arial" panose="020B0604020202020204" pitchFamily="34" charset="0"/>
                </a:rPr>
                <a:t>with a view to </a:t>
              </a:r>
              <a:r>
                <a:rPr lang="en-GB" sz="1800" b="1" kern="1200">
                  <a:latin typeface="Arial" panose="020B0604020202020204" pitchFamily="34" charset="0"/>
                  <a:cs typeface="Arial" panose="020B0604020202020204" pitchFamily="34" charset="0"/>
                </a:rPr>
                <a:t>secure the needs of the people who use the services</a:t>
              </a:r>
              <a:r>
                <a:rPr lang="en-GB" sz="1800" b="0" kern="1200">
                  <a:latin typeface="Arial" panose="020B0604020202020204" pitchFamily="34" charset="0"/>
                  <a:cs typeface="Arial" panose="020B0604020202020204" pitchFamily="34" charset="0"/>
                </a:rPr>
                <a:t>, including through integrated service delivery</a:t>
              </a:r>
            </a:p>
          </p:txBody>
        </p:sp>
        <p:sp>
          <p:nvSpPr>
            <p:cNvPr id="27" name="Oval 26">
              <a:extLst>
                <a:ext uri="{FF2B5EF4-FFF2-40B4-BE49-F238E27FC236}">
                  <a16:creationId xmlns:a16="http://schemas.microsoft.com/office/drawing/2014/main" id="{6339273E-ACAA-4F4D-B75F-060B2159F8FE}"/>
                </a:ext>
              </a:extLst>
            </p:cNvPr>
            <p:cNvSpPr/>
            <p:nvPr/>
          </p:nvSpPr>
          <p:spPr>
            <a:xfrm>
              <a:off x="1360964" y="1848539"/>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TextBox 23">
              <a:extLst>
                <a:ext uri="{FF2B5EF4-FFF2-40B4-BE49-F238E27FC236}">
                  <a16:creationId xmlns:a16="http://schemas.microsoft.com/office/drawing/2014/main" id="{D1B0E0D3-89ED-4386-B259-D08873909786}"/>
                </a:ext>
              </a:extLst>
            </p:cNvPr>
            <p:cNvSpPr txBox="1"/>
            <p:nvPr/>
          </p:nvSpPr>
          <p:spPr>
            <a:xfrm>
              <a:off x="1677425" y="2161794"/>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1.</a:t>
              </a:r>
            </a:p>
          </p:txBody>
        </p:sp>
      </p:grpSp>
      <p:grpSp>
        <p:nvGrpSpPr>
          <p:cNvPr id="35" name="Group 34">
            <a:extLst>
              <a:ext uri="{FF2B5EF4-FFF2-40B4-BE49-F238E27FC236}">
                <a16:creationId xmlns:a16="http://schemas.microsoft.com/office/drawing/2014/main" id="{2C652475-3158-4383-A287-1728FCA0FC10}"/>
              </a:ext>
            </a:extLst>
          </p:cNvPr>
          <p:cNvGrpSpPr/>
          <p:nvPr/>
        </p:nvGrpSpPr>
        <p:grpSpPr>
          <a:xfrm>
            <a:off x="1838890" y="3099167"/>
            <a:ext cx="9653135" cy="1042009"/>
            <a:chOff x="1838890" y="3099167"/>
            <a:chExt cx="9653135" cy="1042009"/>
          </a:xfrm>
        </p:grpSpPr>
        <p:sp>
          <p:nvSpPr>
            <p:cNvPr id="28" name="Freeform: Shape 27">
              <a:extLst>
                <a:ext uri="{FF2B5EF4-FFF2-40B4-BE49-F238E27FC236}">
                  <a16:creationId xmlns:a16="http://schemas.microsoft.com/office/drawing/2014/main" id="{9ADA65CC-9E5F-487B-854B-AB39CCC84A35}"/>
                </a:ext>
              </a:extLst>
            </p:cNvPr>
            <p:cNvSpPr/>
            <p:nvPr/>
          </p:nvSpPr>
          <p:spPr>
            <a:xfrm>
              <a:off x="2359895" y="3203368"/>
              <a:ext cx="9132130" cy="833607"/>
            </a:xfrm>
            <a:custGeom>
              <a:avLst/>
              <a:gdLst>
                <a:gd name="connsiteX0" fmla="*/ 0 w 9132130"/>
                <a:gd name="connsiteY0" fmla="*/ 0 h 833607"/>
                <a:gd name="connsiteX1" fmla="*/ 9132130 w 9132130"/>
                <a:gd name="connsiteY1" fmla="*/ 0 h 833607"/>
                <a:gd name="connsiteX2" fmla="*/ 9132130 w 9132130"/>
                <a:gd name="connsiteY2" fmla="*/ 833607 h 833607"/>
                <a:gd name="connsiteX3" fmla="*/ 0 w 9132130"/>
                <a:gd name="connsiteY3" fmla="*/ 833607 h 833607"/>
                <a:gd name="connsiteX4" fmla="*/ 0 w 9132130"/>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130" h="833607">
                  <a:moveTo>
                    <a:pt x="0" y="0"/>
                  </a:moveTo>
                  <a:lnTo>
                    <a:pt x="9132130" y="0"/>
                  </a:lnTo>
                  <a:lnTo>
                    <a:pt x="9132130"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kern="1200">
                  <a:latin typeface="Arial" panose="020B0604020202020204" pitchFamily="34" charset="0"/>
                  <a:cs typeface="Arial" panose="020B0604020202020204" pitchFamily="34" charset="0"/>
                </a:rPr>
                <a:t>with a view to </a:t>
              </a:r>
              <a:r>
                <a:rPr lang="en-GB" sz="1800" b="1" kern="1200">
                  <a:latin typeface="Arial" panose="020B0604020202020204" pitchFamily="34" charset="0"/>
                  <a:cs typeface="Arial" panose="020B0604020202020204" pitchFamily="34" charset="0"/>
                </a:rPr>
                <a:t>improve the quality of the services</a:t>
              </a:r>
              <a:r>
                <a:rPr lang="en-GB" sz="1800" b="0" kern="1200">
                  <a:latin typeface="Arial" panose="020B0604020202020204" pitchFamily="34" charset="0"/>
                  <a:cs typeface="Arial" panose="020B0604020202020204" pitchFamily="34" charset="0"/>
                </a:rPr>
                <a:t>, including through integrated service delivery</a:t>
              </a:r>
            </a:p>
          </p:txBody>
        </p:sp>
        <p:sp>
          <p:nvSpPr>
            <p:cNvPr id="29" name="Oval 28">
              <a:extLst>
                <a:ext uri="{FF2B5EF4-FFF2-40B4-BE49-F238E27FC236}">
                  <a16:creationId xmlns:a16="http://schemas.microsoft.com/office/drawing/2014/main" id="{79708093-4734-4B34-8F5A-FCF99B03A7B9}"/>
                </a:ext>
              </a:extLst>
            </p:cNvPr>
            <p:cNvSpPr/>
            <p:nvPr/>
          </p:nvSpPr>
          <p:spPr>
            <a:xfrm>
              <a:off x="1838890" y="3099167"/>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5" name="TextBox 24">
              <a:extLst>
                <a:ext uri="{FF2B5EF4-FFF2-40B4-BE49-F238E27FC236}">
                  <a16:creationId xmlns:a16="http://schemas.microsoft.com/office/drawing/2014/main" id="{96250A78-0A3D-4A13-8678-5C7586F15D0A}"/>
                </a:ext>
              </a:extLst>
            </p:cNvPr>
            <p:cNvSpPr txBox="1"/>
            <p:nvPr/>
          </p:nvSpPr>
          <p:spPr>
            <a:xfrm>
              <a:off x="2155351" y="3412422"/>
              <a:ext cx="409086"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2.</a:t>
              </a:r>
            </a:p>
          </p:txBody>
        </p:sp>
      </p:grpSp>
      <p:grpSp>
        <p:nvGrpSpPr>
          <p:cNvPr id="2" name="Group 1">
            <a:extLst>
              <a:ext uri="{FF2B5EF4-FFF2-40B4-BE49-F238E27FC236}">
                <a16:creationId xmlns:a16="http://schemas.microsoft.com/office/drawing/2014/main" id="{7947C23D-E24E-4A95-B7F0-C13470A96E14}"/>
              </a:ext>
            </a:extLst>
          </p:cNvPr>
          <p:cNvGrpSpPr/>
          <p:nvPr/>
        </p:nvGrpSpPr>
        <p:grpSpPr>
          <a:xfrm>
            <a:off x="83512" y="79825"/>
            <a:ext cx="1620000" cy="1620983"/>
            <a:chOff x="83512" y="79825"/>
            <a:chExt cx="1620000" cy="1620983"/>
          </a:xfrm>
        </p:grpSpPr>
        <p:sp>
          <p:nvSpPr>
            <p:cNvPr id="39" name="Oval 38">
              <a:extLst>
                <a:ext uri="{FF2B5EF4-FFF2-40B4-BE49-F238E27FC236}">
                  <a16:creationId xmlns:a16="http://schemas.microsoft.com/office/drawing/2014/main" id="{B3CF380D-4AD8-435C-BA25-4116DCB14F29}"/>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40" name="TextBox 39">
              <a:extLst>
                <a:ext uri="{FF2B5EF4-FFF2-40B4-BE49-F238E27FC236}">
                  <a16:creationId xmlns:a16="http://schemas.microsoft.com/office/drawing/2014/main" id="{D27224C4-C8CB-4CCC-A3E4-4E984FC0EAE5}"/>
                </a:ext>
              </a:extLst>
            </p:cNvPr>
            <p:cNvSpPr txBox="1"/>
            <p:nvPr/>
          </p:nvSpPr>
          <p:spPr>
            <a:xfrm>
              <a:off x="224899" y="72873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4</a:t>
              </a:r>
            </a:p>
          </p:txBody>
        </p:sp>
      </p:grpSp>
    </p:spTree>
    <p:extLst>
      <p:ext uri="{BB962C8B-B14F-4D97-AF65-F5344CB8AC3E}">
        <p14:creationId xmlns:p14="http://schemas.microsoft.com/office/powerpoint/2010/main" val="107945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811" y="114300"/>
            <a:ext cx="1968378" cy="903741"/>
          </a:xfrm>
        </p:spPr>
        <p:txBody>
          <a:bodyPr>
            <a:normAutofit/>
          </a:bodyPr>
          <a:lstStyle/>
          <a:p>
            <a:pPr algn="ctr"/>
            <a:r>
              <a:rPr lang="en-GB">
                <a:solidFill>
                  <a:srgbClr val="005EB8"/>
                </a:solidFill>
                <a:latin typeface="Arial" panose="020B0604020202020204" pitchFamily="34" charset="0"/>
                <a:cs typeface="Arial" panose="020B0604020202020204" pitchFamily="34" charset="0"/>
              </a:rPr>
              <a:t>Scope</a:t>
            </a:r>
          </a:p>
        </p:txBody>
      </p:sp>
      <p:pic>
        <p:nvPicPr>
          <p:cNvPr id="7" name="Picture 6" descr="Logo&#10;&#10;Description automatically generated">
            <a:extLst>
              <a:ext uri="{FF2B5EF4-FFF2-40B4-BE49-F238E27FC236}">
                <a16:creationId xmlns:a16="http://schemas.microsoft.com/office/drawing/2014/main" id="{9B8D5128-E5B7-4B87-8A90-85D5D4E1A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8" name="Rectangle 7">
            <a:extLst>
              <a:ext uri="{FF2B5EF4-FFF2-40B4-BE49-F238E27FC236}">
                <a16:creationId xmlns:a16="http://schemas.microsoft.com/office/drawing/2014/main" id="{C0F1C463-4E89-4C5A-AC07-8061F0D89F52}"/>
              </a:ext>
            </a:extLst>
          </p:cNvPr>
          <p:cNvSpPr/>
          <p:nvPr/>
        </p:nvSpPr>
        <p:spPr>
          <a:xfrm>
            <a:off x="407368" y="1783659"/>
            <a:ext cx="9063002" cy="415498"/>
          </a:xfrm>
          <a:prstGeom prst="rect">
            <a:avLst/>
          </a:prstGeom>
        </p:spPr>
        <p:txBody>
          <a:bodyPr wrap="square">
            <a:spAutoFit/>
          </a:bodyPr>
          <a:lstStyle/>
          <a:p>
            <a:pPr algn="just">
              <a:spcAft>
                <a:spcPts val="1400"/>
              </a:spcAft>
              <a:tabLst>
                <a:tab pos="457200" algn="l"/>
              </a:tabLst>
            </a:pPr>
            <a:r>
              <a:rPr lang="en-GB" sz="2100">
                <a:solidFill>
                  <a:srgbClr val="231F20"/>
                </a:solidFill>
                <a:latin typeface="Arial" panose="020B0604020202020204" pitchFamily="34" charset="0"/>
                <a:ea typeface="Calibri" panose="020F0502020204030204" pitchFamily="34" charset="0"/>
                <a:cs typeface="Times New Roman" panose="02020603050405020304" pitchFamily="18" charset="0"/>
              </a:rPr>
              <a:t>The PSR will apply to the arranging of </a:t>
            </a:r>
            <a:r>
              <a:rPr lang="en-GB" sz="2100" b="1">
                <a:solidFill>
                  <a:srgbClr val="005EB8"/>
                </a:solidFill>
                <a:latin typeface="Arial" panose="020B0604020202020204" pitchFamily="34" charset="0"/>
                <a:ea typeface="Calibri" panose="020F0502020204030204" pitchFamily="34" charset="0"/>
                <a:cs typeface="Times New Roman" panose="02020603050405020304" pitchFamily="18" charset="0"/>
              </a:rPr>
              <a:t>health care services</a:t>
            </a:r>
            <a:r>
              <a:rPr lang="en-GB" sz="2100">
                <a:solidFill>
                  <a:srgbClr val="005EB8"/>
                </a:solidFill>
                <a:latin typeface="Arial" panose="020B0604020202020204" pitchFamily="34" charset="0"/>
                <a:ea typeface="Calibri" panose="020F0502020204030204" pitchFamily="34" charset="0"/>
                <a:cs typeface="Times New Roman" panose="02020603050405020304" pitchFamily="18" charset="0"/>
              </a:rPr>
              <a:t> </a:t>
            </a:r>
            <a:r>
              <a:rPr lang="en-GB" sz="2100">
                <a:solidFill>
                  <a:srgbClr val="231F20"/>
                </a:solidFill>
                <a:latin typeface="Arial" panose="020B0604020202020204" pitchFamily="34" charset="0"/>
                <a:ea typeface="Calibri" panose="020F0502020204030204" pitchFamily="34" charset="0"/>
                <a:cs typeface="Times New Roman" panose="02020603050405020304" pitchFamily="18" charset="0"/>
              </a:rPr>
              <a:t>in England.</a:t>
            </a:r>
          </a:p>
        </p:txBody>
      </p:sp>
      <p:grpSp>
        <p:nvGrpSpPr>
          <p:cNvPr id="10" name="Group 9">
            <a:extLst>
              <a:ext uri="{FF2B5EF4-FFF2-40B4-BE49-F238E27FC236}">
                <a16:creationId xmlns:a16="http://schemas.microsoft.com/office/drawing/2014/main" id="{667B1AA8-BD70-457B-AB90-16079E97413D}"/>
              </a:ext>
            </a:extLst>
          </p:cNvPr>
          <p:cNvGrpSpPr/>
          <p:nvPr/>
        </p:nvGrpSpPr>
        <p:grpSpPr>
          <a:xfrm>
            <a:off x="93462" y="79825"/>
            <a:ext cx="1620000" cy="1620983"/>
            <a:chOff x="102987" y="79825"/>
            <a:chExt cx="1620000" cy="1620983"/>
          </a:xfrm>
        </p:grpSpPr>
        <p:sp>
          <p:nvSpPr>
            <p:cNvPr id="13" name="Oval 12">
              <a:extLst>
                <a:ext uri="{FF2B5EF4-FFF2-40B4-BE49-F238E27FC236}">
                  <a16:creationId xmlns:a16="http://schemas.microsoft.com/office/drawing/2014/main" id="{8196F7FE-24BA-48A3-8EA3-F605753E2EC1}"/>
                </a:ext>
              </a:extLst>
            </p:cNvPr>
            <p:cNvSpPr/>
            <p:nvPr/>
          </p:nvSpPr>
          <p:spPr>
            <a:xfrm>
              <a:off x="102987"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4" name="TextBox 13">
              <a:extLst>
                <a:ext uri="{FF2B5EF4-FFF2-40B4-BE49-F238E27FC236}">
                  <a16:creationId xmlns:a16="http://schemas.microsoft.com/office/drawing/2014/main" id="{B685FECD-518F-44B8-B01E-E0145CB63950}"/>
                </a:ext>
              </a:extLst>
            </p:cNvPr>
            <p:cNvSpPr txBox="1"/>
            <p:nvPr/>
          </p:nvSpPr>
          <p:spPr>
            <a:xfrm>
              <a:off x="217925" y="613317"/>
              <a:ext cx="1390124" cy="553998"/>
            </a:xfrm>
            <a:prstGeom prst="rect">
              <a:avLst/>
            </a:prstGeom>
            <a:noFill/>
          </p:spPr>
          <p:txBody>
            <a:bodyPr wrap="none" lIns="91440" tIns="45720" rIns="91440" bIns="45720" rtlCol="0" anchor="t">
              <a:spAutoFit/>
            </a:bodyPr>
            <a:lstStyle/>
            <a:p>
              <a:pPr algn="ctr"/>
              <a:r>
                <a:rPr lang="en-GB" sz="1500" b="1">
                  <a:latin typeface="Arial"/>
                  <a:cs typeface="Arial"/>
                </a:rPr>
                <a:t>Regulation 3</a:t>
              </a:r>
              <a:endParaRPr lang="en-GB" sz="1500" b="1">
                <a:latin typeface="Arial" panose="020B0604020202020204" pitchFamily="34" charset="0"/>
                <a:cs typeface="Arial" panose="020B0604020202020204" pitchFamily="34" charset="0"/>
              </a:endParaRPr>
            </a:p>
            <a:p>
              <a:pPr algn="ctr"/>
              <a:r>
                <a:rPr lang="en-GB" sz="1500" b="1">
                  <a:latin typeface="Arial"/>
                  <a:cs typeface="Arial"/>
                </a:rPr>
                <a:t>Schedule 1</a:t>
              </a:r>
            </a:p>
          </p:txBody>
        </p:sp>
      </p:grpSp>
      <p:sp>
        <p:nvSpPr>
          <p:cNvPr id="17" name="TextBox 16">
            <a:extLst>
              <a:ext uri="{FF2B5EF4-FFF2-40B4-BE49-F238E27FC236}">
                <a16:creationId xmlns:a16="http://schemas.microsoft.com/office/drawing/2014/main" id="{E6E4582C-2DB9-4D1A-9234-E2744AF2DDE4}"/>
              </a:ext>
            </a:extLst>
          </p:cNvPr>
          <p:cNvSpPr txBox="1"/>
          <p:nvPr/>
        </p:nvSpPr>
        <p:spPr>
          <a:xfrm>
            <a:off x="6447248" y="2475312"/>
            <a:ext cx="5293424" cy="3308598"/>
          </a:xfrm>
          <a:prstGeom prst="rect">
            <a:avLst/>
          </a:prstGeom>
          <a:noFill/>
        </p:spPr>
        <p:txBody>
          <a:bodyPr wrap="square">
            <a:spAutoFit/>
          </a:bodyPr>
          <a:lstStyle/>
          <a:p>
            <a:r>
              <a:rPr lang="en-GB" sz="1900">
                <a:latin typeface="Arial" panose="020B0604020202020204" pitchFamily="34" charset="0"/>
              </a:rPr>
              <a:t>Examples of procurements </a:t>
            </a:r>
            <a:r>
              <a:rPr lang="en-GB" sz="1900" b="1">
                <a:latin typeface="Arial" panose="020B0604020202020204" pitchFamily="34" charset="0"/>
              </a:rPr>
              <a:t>not in scope </a:t>
            </a:r>
            <a:r>
              <a:rPr lang="en-GB" sz="1900">
                <a:latin typeface="Arial" panose="020B0604020202020204" pitchFamily="34" charset="0"/>
              </a:rPr>
              <a:t>of this Regime:</a:t>
            </a:r>
          </a:p>
          <a:p>
            <a:pPr marL="342900" indent="-342900">
              <a:buClr>
                <a:srgbClr val="005EB8"/>
              </a:buClr>
              <a:buFont typeface="Wingdings" panose="05000000000000000000" pitchFamily="2" charset="2"/>
              <a:buChar char="v"/>
            </a:pPr>
            <a:endParaRPr lang="en-GB" sz="1900">
              <a:latin typeface="Arial" panose="020B0604020202020204" pitchFamily="34" charset="0"/>
            </a:endParaRPr>
          </a:p>
          <a:p>
            <a:pPr marL="342900" indent="-342900">
              <a:buClr>
                <a:srgbClr val="00A9CE"/>
              </a:buClr>
              <a:buFont typeface="Wingdings" panose="05000000000000000000" pitchFamily="2" charset="2"/>
              <a:buChar char="v"/>
            </a:pPr>
            <a:r>
              <a:rPr lang="en-GB" sz="1900">
                <a:latin typeface="Arial" panose="020B0604020202020204" pitchFamily="34" charset="0"/>
              </a:rPr>
              <a:t>goods (i.e., medicines, medical equipment)</a:t>
            </a:r>
          </a:p>
          <a:p>
            <a:pPr marL="342900" indent="-342900">
              <a:buClr>
                <a:srgbClr val="00A9CE"/>
              </a:buClr>
              <a:buFont typeface="Wingdings" panose="05000000000000000000" pitchFamily="2" charset="2"/>
              <a:buChar char="v"/>
            </a:pPr>
            <a:endParaRPr lang="en-GB" sz="1900">
              <a:latin typeface="Arial" panose="020B0604020202020204" pitchFamily="34" charset="0"/>
            </a:endParaRPr>
          </a:p>
          <a:p>
            <a:pPr marL="342900" indent="-342900">
              <a:buClr>
                <a:srgbClr val="00A9CE"/>
              </a:buClr>
              <a:buFont typeface="Wingdings" panose="05000000000000000000" pitchFamily="2" charset="2"/>
              <a:buChar char="v"/>
            </a:pPr>
            <a:r>
              <a:rPr lang="en-GB" sz="1900">
                <a:latin typeface="Arial" panose="020B0604020202020204" pitchFamily="34" charset="0"/>
              </a:rPr>
              <a:t>social care services</a:t>
            </a:r>
          </a:p>
          <a:p>
            <a:pPr marL="342900" indent="-342900">
              <a:buClr>
                <a:srgbClr val="00A9CE"/>
              </a:buClr>
              <a:buFont typeface="Wingdings" panose="05000000000000000000" pitchFamily="2" charset="2"/>
              <a:buChar char="v"/>
            </a:pPr>
            <a:endParaRPr lang="en-GB" sz="1900">
              <a:latin typeface="Arial" panose="020B0604020202020204" pitchFamily="34" charset="0"/>
            </a:endParaRPr>
          </a:p>
          <a:p>
            <a:pPr marL="342900" indent="-342900">
              <a:buClr>
                <a:srgbClr val="00A9CE"/>
              </a:buClr>
              <a:buFont typeface="Wingdings" panose="05000000000000000000" pitchFamily="2" charset="2"/>
              <a:buChar char="v"/>
            </a:pPr>
            <a:r>
              <a:rPr lang="en-GB" sz="1900">
                <a:latin typeface="Arial" panose="020B0604020202020204" pitchFamily="34" charset="0"/>
              </a:rPr>
              <a:t>non-health care services or health-adjacent services (i.e., capital works, business consultancy, catering) that do not provide health care to an individual.</a:t>
            </a:r>
          </a:p>
        </p:txBody>
      </p:sp>
      <p:sp>
        <p:nvSpPr>
          <p:cNvPr id="16" name="TextBox 15">
            <a:extLst>
              <a:ext uri="{FF2B5EF4-FFF2-40B4-BE49-F238E27FC236}">
                <a16:creationId xmlns:a16="http://schemas.microsoft.com/office/drawing/2014/main" id="{7B3F371E-2042-4CD3-AFBA-3E4547616C7E}"/>
              </a:ext>
            </a:extLst>
          </p:cNvPr>
          <p:cNvSpPr txBox="1"/>
          <p:nvPr/>
        </p:nvSpPr>
        <p:spPr>
          <a:xfrm>
            <a:off x="442536" y="2475312"/>
            <a:ext cx="5435750" cy="4185761"/>
          </a:xfrm>
          <a:prstGeom prst="rect">
            <a:avLst/>
          </a:prstGeom>
          <a:noFill/>
        </p:spPr>
        <p:txBody>
          <a:bodyPr wrap="square" lIns="91440" tIns="45720" rIns="91440" bIns="45720" anchor="t">
            <a:spAutoFit/>
          </a:bodyPr>
          <a:lstStyle/>
          <a:p>
            <a:r>
              <a:rPr lang="en-GB" sz="1900" dirty="0">
                <a:latin typeface="Arial"/>
                <a:cs typeface="Arial"/>
              </a:rPr>
              <a:t>Broadly, services </a:t>
            </a:r>
            <a:r>
              <a:rPr lang="en-GB" sz="1900" b="1" dirty="0">
                <a:latin typeface="Arial"/>
                <a:cs typeface="Arial"/>
              </a:rPr>
              <a:t>within</a:t>
            </a:r>
            <a:r>
              <a:rPr lang="en-GB" sz="1900" dirty="0">
                <a:latin typeface="Arial"/>
                <a:cs typeface="Arial"/>
              </a:rPr>
              <a:t> scope are:</a:t>
            </a:r>
          </a:p>
          <a:p>
            <a:endParaRPr lang="en-GB" sz="1900">
              <a:latin typeface="Arial" panose="020B0604020202020204" pitchFamily="34" charset="0"/>
            </a:endParaRPr>
          </a:p>
          <a:p>
            <a:pPr marL="342900" indent="-342900">
              <a:buClr>
                <a:srgbClr val="00A9CE"/>
              </a:buClr>
              <a:buFont typeface="Wingdings" panose="05000000000000000000" pitchFamily="2" charset="2"/>
              <a:buChar char="v"/>
            </a:pPr>
            <a:r>
              <a:rPr lang="en-GB" sz="1900" dirty="0">
                <a:latin typeface="Arial"/>
                <a:cs typeface="Arial"/>
              </a:rPr>
              <a:t>services that provide treatment, diagnosis or prevention of physical or mental health conditions to individuals or groups of individuals (i.e., patients or service users) such as hospital, community, mental health, primary health care, palliative care, ambulance, and patient transport services for which the provider requires CQC registration</a:t>
            </a:r>
          </a:p>
          <a:p>
            <a:pPr>
              <a:buClr>
                <a:srgbClr val="00A9CE"/>
              </a:buClr>
            </a:pPr>
            <a:endParaRPr lang="en-GB" sz="1900">
              <a:latin typeface="Arial"/>
              <a:cs typeface="Arial"/>
            </a:endParaRPr>
          </a:p>
          <a:p>
            <a:pPr marL="342900" indent="-342900">
              <a:buClr>
                <a:srgbClr val="00A9CE"/>
              </a:buClr>
              <a:buFont typeface="Wingdings" panose="05000000000000000000" pitchFamily="2" charset="2"/>
              <a:buChar char="v"/>
            </a:pPr>
            <a:r>
              <a:rPr lang="en-GB" sz="1900" dirty="0">
                <a:latin typeface="Arial"/>
                <a:cs typeface="Arial"/>
              </a:rPr>
              <a:t>substance use treatment services, sexual and reproductive health, and health visitors arranged by local authorities.</a:t>
            </a:r>
          </a:p>
        </p:txBody>
      </p:sp>
    </p:spTree>
    <p:extLst>
      <p:ext uri="{BB962C8B-B14F-4D97-AF65-F5344CB8AC3E}">
        <p14:creationId xmlns:p14="http://schemas.microsoft.com/office/powerpoint/2010/main" val="1487566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B61FA39FE3974E86FFBE491FD93F4C" ma:contentTypeVersion="30" ma:contentTypeDescription="Create a new document." ma:contentTypeScope="" ma:versionID="e32b4b34188f00231f9daa1360ac17f2">
  <xsd:schema xmlns:xsd="http://www.w3.org/2001/XMLSchema" xmlns:xs="http://www.w3.org/2001/XMLSchema" xmlns:p="http://schemas.microsoft.com/office/2006/metadata/properties" xmlns:ns1="http://schemas.microsoft.com/sharepoint/v3" xmlns:ns2="584195a5-b7f2-45bc-9cfb-35ed0ec355a1" xmlns:ns3="6435f83e-f2ef-42f9-890b-f3e7eb7667bd" xmlns:ns4="6a040313-e13d-4746-b19d-561f3d24d9c8" targetNamespace="http://schemas.microsoft.com/office/2006/metadata/properties" ma:root="true" ma:fieldsID="d34acef262180323c24216a6aec03f31" ns1:_="" ns2:_="" ns3:_="" ns4:_="">
    <xsd:import namespace="http://schemas.microsoft.com/sharepoint/v3"/>
    <xsd:import namespace="584195a5-b7f2-45bc-9cfb-35ed0ec355a1"/>
    <xsd:import namespace="6435f83e-f2ef-42f9-890b-f3e7eb7667bd"/>
    <xsd:import namespace="6a040313-e13d-4746-b19d-561f3d24d9c8"/>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SharedWithUsers" minOccurs="0"/>
                <xsd:element ref="ns3:SharedWithDetails" minOccurs="0"/>
                <xsd:element ref="ns4:Review_x0020_Date" minOccurs="0"/>
                <xsd:element ref="ns4:MediaServiceDateTaken"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4195a5-b7f2-45bc-9cfb-35ed0ec355a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35f83e-f2ef-42f9-890b-f3e7eb7667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0"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040313-e13d-4746-b19d-561f3d24d9c8" elementFormDefault="qualified">
    <xsd:import namespace="http://schemas.microsoft.com/office/2006/documentManagement/types"/>
    <xsd:import namespace="http://schemas.microsoft.com/office/infopath/2007/PartnerControls"/>
    <xsd:element name="Review_x0020_Date" ma:index="14" nillable="true" ma:displayName="Review date" ma:indexed="true" ma:internalName="Review_x0020_Dat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84195a5-b7f2-45bc-9cfb-35ed0ec355a1">
      <UserInfo>
        <DisplayName/>
        <AccountId xsi:nil="true"/>
        <AccountType/>
      </UserInfo>
    </SharedWithUsers>
    <_ip_UnifiedCompliancePolicyUIAction xmlns="http://schemas.microsoft.com/sharepoint/v3" xsi:nil="true"/>
    <Review_x0020_Date xmlns="6a040313-e13d-4746-b19d-561f3d24d9c8"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02F1225-3ED5-4709-94D5-5D01C31FBBC1}">
  <ds:schemaRefs>
    <ds:schemaRef ds:uri="584195a5-b7f2-45bc-9cfb-35ed0ec355a1"/>
    <ds:schemaRef ds:uri="6435f83e-f2ef-42f9-890b-f3e7eb7667bd"/>
    <ds:schemaRef ds:uri="6a040313-e13d-4746-b19d-561f3d24d9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0970AB-6920-45AE-88BC-F11689C324FA}">
  <ds:schemaRefs>
    <ds:schemaRef ds:uri="http://schemas.microsoft.com/sharepoint/v3/contenttype/forms"/>
  </ds:schemaRefs>
</ds:datastoreItem>
</file>

<file path=customXml/itemProps3.xml><?xml version="1.0" encoding="utf-8"?>
<ds:datastoreItem xmlns:ds="http://schemas.openxmlformats.org/officeDocument/2006/customXml" ds:itemID="{E241C973-3C29-4067-A2C0-F487879F0E19}">
  <ds:schemaRefs>
    <ds:schemaRef ds:uri="http://schemas.microsoft.com/office/infopath/2007/PartnerControls"/>
    <ds:schemaRef ds:uri="http://purl.org/dc/elements/1.1/"/>
    <ds:schemaRef ds:uri="http://schemas.microsoft.com/office/2006/metadata/properties"/>
    <ds:schemaRef ds:uri="584195a5-b7f2-45bc-9cfb-35ed0ec355a1"/>
    <ds:schemaRef ds:uri="http://schemas.microsoft.com/sharepoint/v3"/>
    <ds:schemaRef ds:uri="http://schemas.microsoft.com/office/2006/documentManagement/types"/>
    <ds:schemaRef ds:uri="6a040313-e13d-4746-b19d-561f3d24d9c8"/>
    <ds:schemaRef ds:uri="http://schemas.openxmlformats.org/package/2006/metadata/core-properties"/>
    <ds:schemaRef ds:uri="http://purl.org/dc/dcmitype/"/>
    <ds:schemaRef ds:uri="6435f83e-f2ef-42f9-890b-f3e7eb7667b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TotalTime>
  <Words>3367</Words>
  <Application>Microsoft Office PowerPoint</Application>
  <PresentationFormat>Widescreen</PresentationFormat>
  <Paragraphs>339</Paragraphs>
  <Slides>31</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Arial</vt:lpstr>
      <vt:lpstr>Calibri</vt:lpstr>
      <vt:lpstr>Calibri Light</vt:lpstr>
      <vt:lpstr>Segoe UI</vt:lpstr>
      <vt:lpstr>Times New Roman</vt:lpstr>
      <vt:lpstr>Wingdings</vt:lpstr>
      <vt:lpstr>Office Theme</vt:lpstr>
      <vt:lpstr>Custom Design</vt:lpstr>
      <vt:lpstr>1_Custom Design</vt:lpstr>
      <vt:lpstr>NHSD-Refresh-Theme-NOV1120B</vt:lpstr>
      <vt:lpstr>The Provider Selection Regime (PSR)</vt:lpstr>
      <vt:lpstr>The Provider Selection Regime (PSR)</vt:lpstr>
      <vt:lpstr>PSR implementation toolkit</vt:lpstr>
      <vt:lpstr>PSR implementation toolkit</vt:lpstr>
      <vt:lpstr>PowerPoint Presentation</vt:lpstr>
      <vt:lpstr>PowerPoint Presentation</vt:lpstr>
      <vt:lpstr>PowerPoint Presentation</vt:lpstr>
      <vt:lpstr>PowerPoint Presentation</vt:lpstr>
      <vt:lpstr>Scope</vt:lpstr>
      <vt:lpstr>PowerPoint Presentation</vt:lpstr>
      <vt:lpstr>PowerPoint Presentation</vt:lpstr>
      <vt:lpstr>PowerPoint Presentation</vt:lpstr>
      <vt:lpstr>Getting to the right decision</vt:lpstr>
      <vt:lpstr>Framework agreements</vt:lpstr>
      <vt:lpstr>Key criteria</vt:lpstr>
      <vt:lpstr>Key criteria</vt:lpstr>
      <vt:lpstr>Transparency requirements</vt:lpstr>
      <vt:lpstr>Transparency requirements</vt:lpstr>
      <vt:lpstr>Record keeping</vt:lpstr>
      <vt:lpstr>Reviewing decisions during the standstill period</vt:lpstr>
      <vt:lpstr>Reviewing decisions during the standstill period</vt:lpstr>
      <vt:lpstr>The standstill period: representations</vt:lpstr>
      <vt:lpstr>Standstill period: the PSR Review Panel</vt:lpstr>
      <vt:lpstr>Reviewing decision during the standstill period</vt:lpstr>
      <vt:lpstr>Contract modifications</vt:lpstr>
      <vt:lpstr>Contract modifications</vt:lpstr>
      <vt:lpstr>Contract modifications</vt:lpstr>
      <vt:lpstr>Urgent situations</vt:lpstr>
      <vt:lpstr>Contract award procedures started before 1 January 2024</vt:lpstr>
      <vt:lpstr>Contract award procedures started before 1 January 2024</vt:lpstr>
      <vt:lpstr>Further Resources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Fradgley Paul (0DE) Arden &amp; GEM CSU</dc:creator>
  <cp:lastModifiedBy>Martin Stanier</cp:lastModifiedBy>
  <cp:revision>8</cp:revision>
  <cp:lastPrinted>2022-06-13T11:18:29Z</cp:lastPrinted>
  <dcterms:created xsi:type="dcterms:W3CDTF">2018-11-19T09:49:14Z</dcterms:created>
  <dcterms:modified xsi:type="dcterms:W3CDTF">2023-11-01T14:55:23Z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0x01010081B61FA39FE3974E86FFBE491FD93F4C</vt:lpwstr>
  </property>
  <property fmtid="{D5CDD505-2E9C-101B-9397-08002B2CF9AE}" pid="3" name="TaxKeyword">
    <vt:lpwstr/>
  </property>
  <property fmtid="{D5CDD505-2E9C-101B-9397-08002B2CF9AE}" pid="4" name="Order">
    <vt:r8>5165000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