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74" r:id="rId7"/>
  </p:sldMasterIdLst>
  <p:notesMasterIdLst>
    <p:notesMasterId r:id="rId41"/>
  </p:notesMasterIdLst>
  <p:sldIdLst>
    <p:sldId id="513" r:id="rId8"/>
    <p:sldId id="256" r:id="rId9"/>
    <p:sldId id="517" r:id="rId10"/>
    <p:sldId id="373" r:id="rId11"/>
    <p:sldId id="312" r:id="rId12"/>
    <p:sldId id="518" r:id="rId13"/>
    <p:sldId id="300" r:id="rId14"/>
    <p:sldId id="484" r:id="rId15"/>
    <p:sldId id="483" r:id="rId16"/>
    <p:sldId id="303" r:id="rId17"/>
    <p:sldId id="374" r:id="rId18"/>
    <p:sldId id="515" r:id="rId19"/>
    <p:sldId id="324" r:id="rId20"/>
    <p:sldId id="494" r:id="rId21"/>
    <p:sldId id="516" r:id="rId22"/>
    <p:sldId id="521" r:id="rId23"/>
    <p:sldId id="519" r:id="rId24"/>
    <p:sldId id="367" r:id="rId25"/>
    <p:sldId id="398" r:id="rId26"/>
    <p:sldId id="486" r:id="rId27"/>
    <p:sldId id="396" r:id="rId28"/>
    <p:sldId id="384" r:id="rId29"/>
    <p:sldId id="404" r:id="rId30"/>
    <p:sldId id="472" r:id="rId31"/>
    <p:sldId id="328" r:id="rId32"/>
    <p:sldId id="522" r:id="rId33"/>
    <p:sldId id="318" r:id="rId34"/>
    <p:sldId id="306" r:id="rId35"/>
    <p:sldId id="325" r:id="rId36"/>
    <p:sldId id="523" r:id="rId37"/>
    <p:sldId id="520" r:id="rId38"/>
    <p:sldId id="323"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03B"/>
    <a:srgbClr val="C63F58"/>
    <a:srgbClr val="22A082"/>
    <a:srgbClr val="FAC5AF"/>
    <a:srgbClr val="64BF54"/>
    <a:srgbClr val="F468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2F21C-D40D-4679-A6FE-8B9CF8E2C7DC}" v="7" dt="2024-11-11T21:51:06.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snapToGrid="0">
      <p:cViewPr varScale="1">
        <p:scale>
          <a:sx n="63" d="100"/>
          <a:sy n="63"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795C1-02E1-4D96-BFF7-4DFE4706EC15}" type="datetimeFigureOut">
              <a:rPr lang="en-GB" smtClean="0"/>
              <a:t>21/11/2024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CDB4C-D766-4D20-89F9-DAA584BCC9A8}" type="slidenum">
              <a:rPr lang="en-GB" smtClean="0"/>
              <a:t>‹#›</a:t>
            </a:fld>
            <a:endParaRPr lang="en-GB"/>
          </a:p>
        </p:txBody>
      </p:sp>
    </p:spTree>
    <p:extLst>
      <p:ext uri="{BB962C8B-B14F-4D97-AF65-F5344CB8AC3E}">
        <p14:creationId xmlns:p14="http://schemas.microsoft.com/office/powerpoint/2010/main" val="369215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up with WHY we do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48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6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66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2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41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37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dd7fbb94cf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g2dd7fbb94c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1043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dd7fbb94cf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g2dd7fbb94c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779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90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e4f3e7cdf2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1e4f3e7cdf2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390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up with WHY we do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797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48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 discussion – write down your answer on a piece of paper but don’t share. We will revisit at the end of the session.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80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 discussion – write down your answer on a piece of paper but don’t share. We will revisit at the end of the session.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91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62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36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73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32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Equality </a:t>
            </a:r>
          </a:p>
          <a:p>
            <a:endParaRPr lang="en-GB" dirty="0"/>
          </a:p>
          <a:p>
            <a:r>
              <a:rPr lang="en-GB" dirty="0"/>
              <a:t>Framing this in community groups – every member has a skill or resource they can bring to the table. How can you help people explore what assets they bring that can add to the group? Do people feel they are bringing themselves to the group? Are they there to do with or are they being done to? Are people helping identify activities they want to engage in? Are people taking part in the set up and running of the sessions? </a:t>
            </a:r>
          </a:p>
          <a:p>
            <a:endParaRPr lang="en-GB" dirty="0"/>
          </a:p>
          <a:p>
            <a:r>
              <a:rPr lang="en-GB" dirty="0"/>
              <a:t>Diversity </a:t>
            </a:r>
          </a:p>
          <a:p>
            <a:r>
              <a:rPr lang="en-GB" dirty="0"/>
              <a:t>Often in community groups we can see the same faces attending or taking the lead – how can you involve new people in conversations? Are you taking an approach that ensures that everyone feels welcome and supported to speak? Do they see themselves represented in the way those conversations are being run? Are you allowing enough time for people who need more support to engage and communicate? Are you using a range of activities to invite involvement? </a:t>
            </a:r>
          </a:p>
          <a:p>
            <a:endParaRPr lang="en-GB" dirty="0"/>
          </a:p>
          <a:p>
            <a:r>
              <a:rPr lang="en-GB" dirty="0"/>
              <a:t>Accessibility – this is not just about physical accessibility although that is important, but it’s about that space </a:t>
            </a:r>
            <a:r>
              <a:rPr lang="en-GB" i="1" dirty="0"/>
              <a:t>feeling</a:t>
            </a:r>
            <a:r>
              <a:rPr lang="en-GB" i="0" dirty="0"/>
              <a:t> accessible – is that an environment where everyone feels comfortable or does it alienate certain people? Have you considered </a:t>
            </a:r>
            <a:r>
              <a:rPr lang="en-GB" i="1" dirty="0"/>
              <a:t>how </a:t>
            </a:r>
            <a:r>
              <a:rPr lang="en-GB" i="0" dirty="0"/>
              <a:t>it might alienate certain groups that you aren’t part of? Co-production is usually done best in the environments where people feel comfortable and if you’re inviting them into a new space, you need to do some work to help them relax in that space. Accessibility also refers to things like language used – are you making sure that everyone can understand what you are trying to communicate? </a:t>
            </a:r>
          </a:p>
          <a:p>
            <a:endParaRPr lang="en-GB" i="0" dirty="0"/>
          </a:p>
          <a:p>
            <a:r>
              <a:rPr lang="en-GB" i="0" dirty="0"/>
              <a:t>Have you considered the people you aren’t reaching – if you’re trying to reach working age older people, are they at work when you want them to be engaging? Have you considered how to be flexible in the times you run things? If you can’t be flexible, how else can you invite their voice into the conversation? </a:t>
            </a:r>
          </a:p>
          <a:p>
            <a:endParaRPr lang="en-GB" i="0" dirty="0"/>
          </a:p>
          <a:p>
            <a:r>
              <a:rPr lang="en-GB" i="0" dirty="0"/>
              <a:t>Reciprocal – this is about everyone benefiting from the process. Everyone who takes part should be getting something back from their experience – this cannot be one size fits all by the very nature of co-production. If you are using people to develop and design services, how will you give people something back for their time? Financial? Skills development? Food? Vouchers? Referrals to something that is meaningful to them? At the very least, this should be about acknowledgement and thanks and closing the loop. Accepting people’s thoughts/views and involvement and acknowledging it, both good and bad. The next best step is then telling them what will happen with that information and THEN letting them know when it has happened or if it hasn’t why – closing the loop should happen more than once!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3161D-9235-416E-9EA3-D39168F051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61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F788-11BC-EB6F-DC93-0BC134EF6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0DCAF9-4603-33D1-0C24-887EC61D2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55640-6FDC-6496-CCD8-A7A4FFF0CF4F}"/>
              </a:ext>
            </a:extLst>
          </p:cNvPr>
          <p:cNvSpPr>
            <a:spLocks noGrp="1"/>
          </p:cNvSpPr>
          <p:nvPr>
            <p:ph type="dt" sz="half" idx="10"/>
          </p:nvPr>
        </p:nvSpPr>
        <p:spPr/>
        <p:txBody>
          <a:bodyPr/>
          <a:lstStyle/>
          <a:p>
            <a:fld id="{F7F6A280-619E-4B97-8951-B462F7229500}" type="datetimeFigureOut">
              <a:rPr lang="en-GB" smtClean="0"/>
              <a:t>21/11/2024</a:t>
            </a:fld>
            <a:endParaRPr lang="en-GB"/>
          </a:p>
        </p:txBody>
      </p:sp>
      <p:sp>
        <p:nvSpPr>
          <p:cNvPr id="5" name="Footer Placeholder 4">
            <a:extLst>
              <a:ext uri="{FF2B5EF4-FFF2-40B4-BE49-F238E27FC236}">
                <a16:creationId xmlns:a16="http://schemas.microsoft.com/office/drawing/2014/main" id="{1084EC42-CA09-41B7-D544-AF8291CFC5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DC4082-1A23-49CD-A69E-028AF84C34F2}"/>
              </a:ext>
            </a:extLst>
          </p:cNvPr>
          <p:cNvSpPr>
            <a:spLocks noGrp="1"/>
          </p:cNvSpPr>
          <p:nvPr>
            <p:ph type="sldNum" sz="quarter" idx="12"/>
          </p:nvPr>
        </p:nvSpPr>
        <p:spPr/>
        <p:txBody>
          <a:bodyPr/>
          <a:lstStyle/>
          <a:p>
            <a:fld id="{9322E40C-0116-43E9-8ABD-0709BBD53008}" type="slidenum">
              <a:rPr lang="en-GB" smtClean="0"/>
              <a:t>‹#›</a:t>
            </a:fld>
            <a:endParaRPr lang="en-GB"/>
          </a:p>
        </p:txBody>
      </p:sp>
    </p:spTree>
    <p:extLst>
      <p:ext uri="{BB962C8B-B14F-4D97-AF65-F5344CB8AC3E}">
        <p14:creationId xmlns:p14="http://schemas.microsoft.com/office/powerpoint/2010/main" val="44570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4824-9F4F-51C8-48B0-E8C7D5EDB6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F5B830-2CB7-1E5E-4E64-29AAD00756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456968-82B0-E647-15CD-A42A71C51341}"/>
              </a:ext>
            </a:extLst>
          </p:cNvPr>
          <p:cNvSpPr>
            <a:spLocks noGrp="1"/>
          </p:cNvSpPr>
          <p:nvPr>
            <p:ph type="dt" sz="half" idx="10"/>
          </p:nvPr>
        </p:nvSpPr>
        <p:spPr/>
        <p:txBody>
          <a:bodyPr/>
          <a:lstStyle/>
          <a:p>
            <a:fld id="{F7F6A280-619E-4B97-8951-B462F7229500}" type="datetimeFigureOut">
              <a:rPr lang="en-GB" smtClean="0"/>
              <a:t>21/11/2024</a:t>
            </a:fld>
            <a:endParaRPr lang="en-GB"/>
          </a:p>
        </p:txBody>
      </p:sp>
      <p:sp>
        <p:nvSpPr>
          <p:cNvPr id="5" name="Footer Placeholder 4">
            <a:extLst>
              <a:ext uri="{FF2B5EF4-FFF2-40B4-BE49-F238E27FC236}">
                <a16:creationId xmlns:a16="http://schemas.microsoft.com/office/drawing/2014/main" id="{76045366-F2BD-4FE4-DF20-4E6361DDC1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B96B08-635D-42BD-6E6C-D7BF34C3921F}"/>
              </a:ext>
            </a:extLst>
          </p:cNvPr>
          <p:cNvSpPr>
            <a:spLocks noGrp="1"/>
          </p:cNvSpPr>
          <p:nvPr>
            <p:ph type="sldNum" sz="quarter" idx="12"/>
          </p:nvPr>
        </p:nvSpPr>
        <p:spPr/>
        <p:txBody>
          <a:bodyPr/>
          <a:lstStyle/>
          <a:p>
            <a:fld id="{9322E40C-0116-43E9-8ABD-0709BBD53008}" type="slidenum">
              <a:rPr lang="en-GB" smtClean="0"/>
              <a:t>‹#›</a:t>
            </a:fld>
            <a:endParaRPr lang="en-GB"/>
          </a:p>
        </p:txBody>
      </p:sp>
    </p:spTree>
    <p:extLst>
      <p:ext uri="{BB962C8B-B14F-4D97-AF65-F5344CB8AC3E}">
        <p14:creationId xmlns:p14="http://schemas.microsoft.com/office/powerpoint/2010/main" val="45200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CA567-13DE-4149-AD9C-EB4B652C1D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8F1444-D202-BE26-7FF1-1A84EC5B50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7F8F60-D732-93FB-9FFD-ECFD0D8B8F4C}"/>
              </a:ext>
            </a:extLst>
          </p:cNvPr>
          <p:cNvSpPr>
            <a:spLocks noGrp="1"/>
          </p:cNvSpPr>
          <p:nvPr>
            <p:ph type="dt" sz="half" idx="10"/>
          </p:nvPr>
        </p:nvSpPr>
        <p:spPr/>
        <p:txBody>
          <a:bodyPr/>
          <a:lstStyle/>
          <a:p>
            <a:fld id="{F7F6A280-619E-4B97-8951-B462F7229500}" type="datetimeFigureOut">
              <a:rPr lang="en-GB" smtClean="0"/>
              <a:t>21/11/2024</a:t>
            </a:fld>
            <a:endParaRPr lang="en-GB"/>
          </a:p>
        </p:txBody>
      </p:sp>
      <p:sp>
        <p:nvSpPr>
          <p:cNvPr id="5" name="Footer Placeholder 4">
            <a:extLst>
              <a:ext uri="{FF2B5EF4-FFF2-40B4-BE49-F238E27FC236}">
                <a16:creationId xmlns:a16="http://schemas.microsoft.com/office/drawing/2014/main" id="{A45804D1-59AC-DFD4-CD3A-B2C69B177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4E2595-FB27-03EE-9721-D5C1D5365B6F}"/>
              </a:ext>
            </a:extLst>
          </p:cNvPr>
          <p:cNvSpPr>
            <a:spLocks noGrp="1"/>
          </p:cNvSpPr>
          <p:nvPr>
            <p:ph type="sldNum" sz="quarter" idx="12"/>
          </p:nvPr>
        </p:nvSpPr>
        <p:spPr/>
        <p:txBody>
          <a:bodyPr/>
          <a:lstStyle/>
          <a:p>
            <a:fld id="{9322E40C-0116-43E9-8ABD-0709BBD53008}" type="slidenum">
              <a:rPr lang="en-GB" smtClean="0"/>
              <a:t>‹#›</a:t>
            </a:fld>
            <a:endParaRPr lang="en-GB"/>
          </a:p>
        </p:txBody>
      </p:sp>
    </p:spTree>
    <p:extLst>
      <p:ext uri="{BB962C8B-B14F-4D97-AF65-F5344CB8AC3E}">
        <p14:creationId xmlns:p14="http://schemas.microsoft.com/office/powerpoint/2010/main" val="2935161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5899-9B20-33BE-597E-C2A5C2F031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521F089-FF20-25CE-F7E1-4EACBA364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4AAA343-9255-BB37-5B8F-8CB895A40D03}"/>
              </a:ext>
            </a:extLst>
          </p:cNvPr>
          <p:cNvSpPr>
            <a:spLocks noGrp="1"/>
          </p:cNvSpPr>
          <p:nvPr>
            <p:ph type="dt" sz="half" idx="10"/>
          </p:nvPr>
        </p:nvSpPr>
        <p:spPr/>
        <p:txBody>
          <a:bodyPr/>
          <a:lstStyle/>
          <a:p>
            <a:fld id="{74991177-ABB8-084C-94FA-CAC2FD9D56E7}" type="datetimeFigureOut">
              <a:rPr lang="en-US" smtClean="0"/>
              <a:t>11/21/2024</a:t>
            </a:fld>
            <a:endParaRPr lang="en-US"/>
          </a:p>
        </p:txBody>
      </p:sp>
      <p:sp>
        <p:nvSpPr>
          <p:cNvPr id="5" name="Footer Placeholder 4">
            <a:extLst>
              <a:ext uri="{FF2B5EF4-FFF2-40B4-BE49-F238E27FC236}">
                <a16:creationId xmlns:a16="http://schemas.microsoft.com/office/drawing/2014/main" id="{ABC6971F-1B69-BA17-715C-813E18206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344A2-01F4-DCB9-6037-D944D5B563D8}"/>
              </a:ext>
            </a:extLst>
          </p:cNvPr>
          <p:cNvSpPr>
            <a:spLocks noGrp="1"/>
          </p:cNvSpPr>
          <p:nvPr>
            <p:ph type="sldNum" sz="quarter" idx="12"/>
          </p:nvPr>
        </p:nvSpPr>
        <p:spPr/>
        <p:txBody>
          <a:bodyPr/>
          <a:lstStyle/>
          <a:p>
            <a:fld id="{A4DB4480-6EDC-1147-B7BC-3BF45251B0AB}" type="slidenum">
              <a:rPr lang="en-US" smtClean="0"/>
              <a:t>‹#›</a:t>
            </a:fld>
            <a:endParaRPr lang="en-US"/>
          </a:p>
        </p:txBody>
      </p:sp>
    </p:spTree>
    <p:extLst>
      <p:ext uri="{BB962C8B-B14F-4D97-AF65-F5344CB8AC3E}">
        <p14:creationId xmlns:p14="http://schemas.microsoft.com/office/powerpoint/2010/main" val="3652886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D2C3-0603-831A-ADB2-2813222E6F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7E6D48-39D7-21F9-5B88-12DC8194D2E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D04BE4-1626-D437-19F6-9B7565E140E7}"/>
              </a:ext>
            </a:extLst>
          </p:cNvPr>
          <p:cNvSpPr>
            <a:spLocks noGrp="1"/>
          </p:cNvSpPr>
          <p:nvPr>
            <p:ph type="dt" sz="half" idx="10"/>
          </p:nvPr>
        </p:nvSpPr>
        <p:spPr/>
        <p:txBody>
          <a:bodyPr/>
          <a:lstStyle/>
          <a:p>
            <a:fld id="{74991177-ABB8-084C-94FA-CAC2FD9D56E7}" type="datetimeFigureOut">
              <a:rPr lang="en-US" smtClean="0"/>
              <a:t>11/21/2024</a:t>
            </a:fld>
            <a:endParaRPr lang="en-US"/>
          </a:p>
        </p:txBody>
      </p:sp>
      <p:sp>
        <p:nvSpPr>
          <p:cNvPr id="5" name="Footer Placeholder 4">
            <a:extLst>
              <a:ext uri="{FF2B5EF4-FFF2-40B4-BE49-F238E27FC236}">
                <a16:creationId xmlns:a16="http://schemas.microsoft.com/office/drawing/2014/main" id="{D87C444C-F5A1-09E5-D7AC-57611A2CD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3981A-1446-7F55-68B2-3D1773686EBA}"/>
              </a:ext>
            </a:extLst>
          </p:cNvPr>
          <p:cNvSpPr>
            <a:spLocks noGrp="1"/>
          </p:cNvSpPr>
          <p:nvPr>
            <p:ph type="sldNum" sz="quarter" idx="12"/>
          </p:nvPr>
        </p:nvSpPr>
        <p:spPr/>
        <p:txBody>
          <a:bodyPr/>
          <a:lstStyle/>
          <a:p>
            <a:fld id="{A4DB4480-6EDC-1147-B7BC-3BF45251B0AB}" type="slidenum">
              <a:rPr lang="en-US" smtClean="0"/>
              <a:t>‹#›</a:t>
            </a:fld>
            <a:endParaRPr lang="en-US"/>
          </a:p>
        </p:txBody>
      </p:sp>
    </p:spTree>
    <p:extLst>
      <p:ext uri="{BB962C8B-B14F-4D97-AF65-F5344CB8AC3E}">
        <p14:creationId xmlns:p14="http://schemas.microsoft.com/office/powerpoint/2010/main" val="3025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EEB5-E3B5-271D-6962-A026CA683E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BD479CD-2D27-AEC9-1989-07D133F211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AE24C1-FBF2-7277-35A7-25AF0A7B193E}"/>
              </a:ext>
            </a:extLst>
          </p:cNvPr>
          <p:cNvSpPr>
            <a:spLocks noGrp="1"/>
          </p:cNvSpPr>
          <p:nvPr>
            <p:ph type="dt" sz="half" idx="10"/>
          </p:nvPr>
        </p:nvSpPr>
        <p:spPr/>
        <p:txBody>
          <a:bodyPr/>
          <a:lstStyle/>
          <a:p>
            <a:fld id="{74991177-ABB8-084C-94FA-CAC2FD9D56E7}" type="datetimeFigureOut">
              <a:rPr lang="en-US" smtClean="0"/>
              <a:t>11/21/2024</a:t>
            </a:fld>
            <a:endParaRPr lang="en-US"/>
          </a:p>
        </p:txBody>
      </p:sp>
      <p:sp>
        <p:nvSpPr>
          <p:cNvPr id="5" name="Footer Placeholder 4">
            <a:extLst>
              <a:ext uri="{FF2B5EF4-FFF2-40B4-BE49-F238E27FC236}">
                <a16:creationId xmlns:a16="http://schemas.microsoft.com/office/drawing/2014/main" id="{7F519488-C55F-ACB3-3495-FD8321586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7DA4-30FF-0B27-CCAE-5CB76A18B5F8}"/>
              </a:ext>
            </a:extLst>
          </p:cNvPr>
          <p:cNvSpPr>
            <a:spLocks noGrp="1"/>
          </p:cNvSpPr>
          <p:nvPr>
            <p:ph type="sldNum" sz="quarter" idx="12"/>
          </p:nvPr>
        </p:nvSpPr>
        <p:spPr/>
        <p:txBody>
          <a:bodyPr/>
          <a:lstStyle/>
          <a:p>
            <a:fld id="{A4DB4480-6EDC-1147-B7BC-3BF45251B0AB}" type="slidenum">
              <a:rPr lang="en-US" smtClean="0"/>
              <a:t>‹#›</a:t>
            </a:fld>
            <a:endParaRPr lang="en-US"/>
          </a:p>
        </p:txBody>
      </p:sp>
    </p:spTree>
    <p:extLst>
      <p:ext uri="{BB962C8B-B14F-4D97-AF65-F5344CB8AC3E}">
        <p14:creationId xmlns:p14="http://schemas.microsoft.com/office/powerpoint/2010/main" val="2029176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1BC8-2AB9-1D4B-EEE3-6596C66F9D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45E897-8A51-27B0-E5D7-BD58001C89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69157D-7302-E1E2-CA17-0CD2AC796D4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279B924-C98B-8EFD-163F-E11D75DEE684}"/>
              </a:ext>
            </a:extLst>
          </p:cNvPr>
          <p:cNvSpPr>
            <a:spLocks noGrp="1"/>
          </p:cNvSpPr>
          <p:nvPr>
            <p:ph type="dt" sz="half" idx="10"/>
          </p:nvPr>
        </p:nvSpPr>
        <p:spPr/>
        <p:txBody>
          <a:bodyPr/>
          <a:lstStyle/>
          <a:p>
            <a:fld id="{74991177-ABB8-084C-94FA-CAC2FD9D56E7}" type="datetimeFigureOut">
              <a:rPr lang="en-US" smtClean="0"/>
              <a:t>11/21/2024</a:t>
            </a:fld>
            <a:endParaRPr lang="en-US"/>
          </a:p>
        </p:txBody>
      </p:sp>
      <p:sp>
        <p:nvSpPr>
          <p:cNvPr id="6" name="Footer Placeholder 5">
            <a:extLst>
              <a:ext uri="{FF2B5EF4-FFF2-40B4-BE49-F238E27FC236}">
                <a16:creationId xmlns:a16="http://schemas.microsoft.com/office/drawing/2014/main" id="{CB099F81-BA3F-E9EE-056E-41A74364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7E098-3ABF-B510-C540-7C0C7F8A98E5}"/>
              </a:ext>
            </a:extLst>
          </p:cNvPr>
          <p:cNvSpPr>
            <a:spLocks noGrp="1"/>
          </p:cNvSpPr>
          <p:nvPr>
            <p:ph type="sldNum" sz="quarter" idx="12"/>
          </p:nvPr>
        </p:nvSpPr>
        <p:spPr/>
        <p:txBody>
          <a:bodyPr/>
          <a:lstStyle/>
          <a:p>
            <a:fld id="{A4DB4480-6EDC-1147-B7BC-3BF45251B0AB}" type="slidenum">
              <a:rPr lang="en-US" smtClean="0"/>
              <a:t>‹#›</a:t>
            </a:fld>
            <a:endParaRPr lang="en-US"/>
          </a:p>
        </p:txBody>
      </p:sp>
    </p:spTree>
    <p:extLst>
      <p:ext uri="{BB962C8B-B14F-4D97-AF65-F5344CB8AC3E}">
        <p14:creationId xmlns:p14="http://schemas.microsoft.com/office/powerpoint/2010/main" val="3650617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8CF54-6EA5-3B7F-C6CB-7D6C7FEBC2D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E7A3EE-231B-2E85-1C18-023DA7BD0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881E26-3137-1A78-1FEE-2BB1714124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3D36EF2-0CFC-AE6C-ABAC-071BAF1073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5CCD99-D2E4-D681-D41B-775CD3EACC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93F7559-28CA-780D-C617-949C5B5F2992}"/>
              </a:ext>
            </a:extLst>
          </p:cNvPr>
          <p:cNvSpPr>
            <a:spLocks noGrp="1"/>
          </p:cNvSpPr>
          <p:nvPr>
            <p:ph type="dt" sz="half" idx="10"/>
          </p:nvPr>
        </p:nvSpPr>
        <p:spPr/>
        <p:txBody>
          <a:bodyPr/>
          <a:lstStyle/>
          <a:p>
            <a:fld id="{74991177-ABB8-084C-94FA-CAC2FD9D56E7}" type="datetimeFigureOut">
              <a:rPr lang="en-US" smtClean="0"/>
              <a:t>11/21/2024</a:t>
            </a:fld>
            <a:endParaRPr lang="en-US"/>
          </a:p>
        </p:txBody>
      </p:sp>
      <p:sp>
        <p:nvSpPr>
          <p:cNvPr id="8" name="Footer Placeholder 7">
            <a:extLst>
              <a:ext uri="{FF2B5EF4-FFF2-40B4-BE49-F238E27FC236}">
                <a16:creationId xmlns:a16="http://schemas.microsoft.com/office/drawing/2014/main" id="{3AC3BEFB-5638-41E6-EA69-06B17ACFA3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1008E0-F87E-7BD4-E07E-D119C98770D4}"/>
              </a:ext>
            </a:extLst>
          </p:cNvPr>
          <p:cNvSpPr>
            <a:spLocks noGrp="1"/>
          </p:cNvSpPr>
          <p:nvPr>
            <p:ph type="sldNum" sz="quarter" idx="12"/>
          </p:nvPr>
        </p:nvSpPr>
        <p:spPr/>
        <p:txBody>
          <a:bodyPr/>
          <a:lstStyle/>
          <a:p>
            <a:fld id="{A4DB4480-6EDC-1147-B7BC-3BF45251B0AB}" type="slidenum">
              <a:rPr lang="en-US" smtClean="0"/>
              <a:t>‹#›</a:t>
            </a:fld>
            <a:endParaRPr lang="en-US"/>
          </a:p>
        </p:txBody>
      </p:sp>
    </p:spTree>
    <p:extLst>
      <p:ext uri="{BB962C8B-B14F-4D97-AF65-F5344CB8AC3E}">
        <p14:creationId xmlns:p14="http://schemas.microsoft.com/office/powerpoint/2010/main" val="344407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36A7-3128-A76B-1AA5-F9D02574DCC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A8B2ACC-365F-AB6A-95B8-C134B1D0BF42}"/>
              </a:ext>
            </a:extLst>
          </p:cNvPr>
          <p:cNvSpPr>
            <a:spLocks noGrp="1"/>
          </p:cNvSpPr>
          <p:nvPr>
            <p:ph type="dt" sz="half" idx="10"/>
          </p:nvPr>
        </p:nvSpPr>
        <p:spPr/>
        <p:txBody>
          <a:bodyPr/>
          <a:lstStyle/>
          <a:p>
            <a:fld id="{74991177-ABB8-084C-94FA-CAC2FD9D56E7}" type="datetimeFigureOut">
              <a:rPr lang="en-US" smtClean="0"/>
              <a:t>11/21/2024</a:t>
            </a:fld>
            <a:endParaRPr lang="en-US"/>
          </a:p>
        </p:txBody>
      </p:sp>
      <p:sp>
        <p:nvSpPr>
          <p:cNvPr id="4" name="Footer Placeholder 3">
            <a:extLst>
              <a:ext uri="{FF2B5EF4-FFF2-40B4-BE49-F238E27FC236}">
                <a16:creationId xmlns:a16="http://schemas.microsoft.com/office/drawing/2014/main" id="{E9CB0DE8-C8D9-38F9-2157-D4A0D469AF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F2FB2D-4F2F-C099-EDBB-7AB6A116DA77}"/>
              </a:ext>
            </a:extLst>
          </p:cNvPr>
          <p:cNvSpPr>
            <a:spLocks noGrp="1"/>
          </p:cNvSpPr>
          <p:nvPr>
            <p:ph type="sldNum" sz="quarter" idx="12"/>
          </p:nvPr>
        </p:nvSpPr>
        <p:spPr/>
        <p:txBody>
          <a:bodyPr/>
          <a:lstStyle/>
          <a:p>
            <a:fld id="{A4DB4480-6EDC-1147-B7BC-3BF45251B0AB}" type="slidenum">
              <a:rPr lang="en-US" smtClean="0"/>
              <a:t>‹#›</a:t>
            </a:fld>
            <a:endParaRPr lang="en-US"/>
          </a:p>
        </p:txBody>
      </p:sp>
    </p:spTree>
    <p:extLst>
      <p:ext uri="{BB962C8B-B14F-4D97-AF65-F5344CB8AC3E}">
        <p14:creationId xmlns:p14="http://schemas.microsoft.com/office/powerpoint/2010/main" val="2152707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29D10-226F-370E-120A-C0932089CC7F}"/>
              </a:ext>
            </a:extLst>
          </p:cNvPr>
          <p:cNvSpPr>
            <a:spLocks noGrp="1"/>
          </p:cNvSpPr>
          <p:nvPr>
            <p:ph type="dt" sz="half" idx="10"/>
          </p:nvPr>
        </p:nvSpPr>
        <p:spPr/>
        <p:txBody>
          <a:bodyPr/>
          <a:lstStyle/>
          <a:p>
            <a:fld id="{74991177-ABB8-084C-94FA-CAC2FD9D56E7}" type="datetimeFigureOut">
              <a:rPr lang="en-US" smtClean="0"/>
              <a:t>11/21/2024</a:t>
            </a:fld>
            <a:endParaRPr lang="en-US"/>
          </a:p>
        </p:txBody>
      </p:sp>
      <p:sp>
        <p:nvSpPr>
          <p:cNvPr id="3" name="Footer Placeholder 2">
            <a:extLst>
              <a:ext uri="{FF2B5EF4-FFF2-40B4-BE49-F238E27FC236}">
                <a16:creationId xmlns:a16="http://schemas.microsoft.com/office/drawing/2014/main" id="{1C886CA5-A197-2AA0-F248-549C3E0A75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9F3B9-BC0A-8205-477F-779DE915D928}"/>
              </a:ext>
            </a:extLst>
          </p:cNvPr>
          <p:cNvSpPr>
            <a:spLocks noGrp="1"/>
          </p:cNvSpPr>
          <p:nvPr>
            <p:ph type="sldNum" sz="quarter" idx="12"/>
          </p:nvPr>
        </p:nvSpPr>
        <p:spPr/>
        <p:txBody>
          <a:bodyPr/>
          <a:lstStyle/>
          <a:p>
            <a:fld id="{A4DB4480-6EDC-1147-B7BC-3BF45251B0AB}" type="slidenum">
              <a:rPr lang="en-US" smtClean="0"/>
              <a:t>‹#›</a:t>
            </a:fld>
            <a:endParaRPr lang="en-US"/>
          </a:p>
        </p:txBody>
      </p:sp>
    </p:spTree>
    <p:extLst>
      <p:ext uri="{BB962C8B-B14F-4D97-AF65-F5344CB8AC3E}">
        <p14:creationId xmlns:p14="http://schemas.microsoft.com/office/powerpoint/2010/main" val="41904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6F06-15A8-304F-8088-348A2881E7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03F6A07-3759-6385-334D-0F01310B2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FE9B047-325E-75FD-6954-BEC09848B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219B50-3A7E-55DB-AF3C-5B023467932B}"/>
              </a:ext>
            </a:extLst>
          </p:cNvPr>
          <p:cNvSpPr>
            <a:spLocks noGrp="1"/>
          </p:cNvSpPr>
          <p:nvPr>
            <p:ph type="dt" sz="half" idx="10"/>
          </p:nvPr>
        </p:nvSpPr>
        <p:spPr/>
        <p:txBody>
          <a:bodyPr/>
          <a:lstStyle/>
          <a:p>
            <a:fld id="{74991177-ABB8-084C-94FA-CAC2FD9D56E7}" type="datetimeFigureOut">
              <a:rPr lang="en-US" smtClean="0"/>
              <a:t>11/21/2024</a:t>
            </a:fld>
            <a:endParaRPr lang="en-US"/>
          </a:p>
        </p:txBody>
      </p:sp>
      <p:sp>
        <p:nvSpPr>
          <p:cNvPr id="6" name="Footer Placeholder 5">
            <a:extLst>
              <a:ext uri="{FF2B5EF4-FFF2-40B4-BE49-F238E27FC236}">
                <a16:creationId xmlns:a16="http://schemas.microsoft.com/office/drawing/2014/main" id="{1839C6E8-DB45-4396-8957-31BC874DD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A2DB3-8CAF-4FE2-3391-9F015AD0BF6E}"/>
              </a:ext>
            </a:extLst>
          </p:cNvPr>
          <p:cNvSpPr>
            <a:spLocks noGrp="1"/>
          </p:cNvSpPr>
          <p:nvPr>
            <p:ph type="sldNum" sz="quarter" idx="12"/>
          </p:nvPr>
        </p:nvSpPr>
        <p:spPr/>
        <p:txBody>
          <a:bodyPr/>
          <a:lstStyle/>
          <a:p>
            <a:fld id="{A4DB4480-6EDC-1147-B7BC-3BF45251B0AB}" type="slidenum">
              <a:rPr lang="en-US" smtClean="0"/>
              <a:t>‹#›</a:t>
            </a:fld>
            <a:endParaRPr lang="en-US"/>
          </a:p>
        </p:txBody>
      </p:sp>
    </p:spTree>
    <p:extLst>
      <p:ext uri="{BB962C8B-B14F-4D97-AF65-F5344CB8AC3E}">
        <p14:creationId xmlns:p14="http://schemas.microsoft.com/office/powerpoint/2010/main" val="158304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63E2-D495-C06C-8E02-0998C15033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57BB9-0649-B6C7-2917-1E75161FED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47CA59-9E82-C9F8-5B3C-559042ADE06A}"/>
              </a:ext>
            </a:extLst>
          </p:cNvPr>
          <p:cNvSpPr>
            <a:spLocks noGrp="1"/>
          </p:cNvSpPr>
          <p:nvPr>
            <p:ph type="dt" sz="half" idx="10"/>
          </p:nvPr>
        </p:nvSpPr>
        <p:spPr/>
        <p:txBody>
          <a:bodyPr/>
          <a:lstStyle/>
          <a:p>
            <a:fld id="{F7F6A280-619E-4B97-8951-B462F7229500}" type="datetimeFigureOut">
              <a:rPr lang="en-GB" smtClean="0"/>
              <a:t>21/11/2024</a:t>
            </a:fld>
            <a:endParaRPr lang="en-GB"/>
          </a:p>
        </p:txBody>
      </p:sp>
      <p:sp>
        <p:nvSpPr>
          <p:cNvPr id="5" name="Footer Placeholder 4">
            <a:extLst>
              <a:ext uri="{FF2B5EF4-FFF2-40B4-BE49-F238E27FC236}">
                <a16:creationId xmlns:a16="http://schemas.microsoft.com/office/drawing/2014/main" id="{6E53CC78-4090-F7F9-EF60-DEEC3E205A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0541EE-C02D-DB80-5553-A8BA1E4FA384}"/>
              </a:ext>
            </a:extLst>
          </p:cNvPr>
          <p:cNvSpPr>
            <a:spLocks noGrp="1"/>
          </p:cNvSpPr>
          <p:nvPr>
            <p:ph type="sldNum" sz="quarter" idx="12"/>
          </p:nvPr>
        </p:nvSpPr>
        <p:spPr/>
        <p:txBody>
          <a:bodyPr/>
          <a:lstStyle/>
          <a:p>
            <a:fld id="{9322E40C-0116-43E9-8ABD-0709BBD53008}" type="slidenum">
              <a:rPr lang="en-GB" smtClean="0"/>
              <a:t>‹#›</a:t>
            </a:fld>
            <a:endParaRPr lang="en-GB"/>
          </a:p>
        </p:txBody>
      </p:sp>
    </p:spTree>
    <p:extLst>
      <p:ext uri="{BB962C8B-B14F-4D97-AF65-F5344CB8AC3E}">
        <p14:creationId xmlns:p14="http://schemas.microsoft.com/office/powerpoint/2010/main" val="2851620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024B-2F77-8E00-F29F-1B4A6394A2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E49A4C7-26C2-6525-1BAD-972F1968C0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7FC97-BBBC-7FBE-E95A-DF8A0DD05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F5AA82-FF28-C342-B603-A62ED4BAD5D6}"/>
              </a:ext>
            </a:extLst>
          </p:cNvPr>
          <p:cNvSpPr>
            <a:spLocks noGrp="1"/>
          </p:cNvSpPr>
          <p:nvPr>
            <p:ph type="dt" sz="half" idx="10"/>
          </p:nvPr>
        </p:nvSpPr>
        <p:spPr/>
        <p:txBody>
          <a:bodyPr/>
          <a:lstStyle/>
          <a:p>
            <a:fld id="{74991177-ABB8-084C-94FA-CAC2FD9D56E7}" type="datetimeFigureOut">
              <a:rPr lang="en-US" smtClean="0"/>
              <a:t>11/21/2024</a:t>
            </a:fld>
            <a:endParaRPr lang="en-US"/>
          </a:p>
        </p:txBody>
      </p:sp>
      <p:sp>
        <p:nvSpPr>
          <p:cNvPr id="6" name="Footer Placeholder 5">
            <a:extLst>
              <a:ext uri="{FF2B5EF4-FFF2-40B4-BE49-F238E27FC236}">
                <a16:creationId xmlns:a16="http://schemas.microsoft.com/office/drawing/2014/main" id="{246337A8-1025-DC66-8A5B-FD37D68DB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4D902-4756-0515-9AD5-4352A4A04268}"/>
              </a:ext>
            </a:extLst>
          </p:cNvPr>
          <p:cNvSpPr>
            <a:spLocks noGrp="1"/>
          </p:cNvSpPr>
          <p:nvPr>
            <p:ph type="sldNum" sz="quarter" idx="12"/>
          </p:nvPr>
        </p:nvSpPr>
        <p:spPr/>
        <p:txBody>
          <a:bodyPr/>
          <a:lstStyle/>
          <a:p>
            <a:fld id="{A4DB4480-6EDC-1147-B7BC-3BF45251B0AB}" type="slidenum">
              <a:rPr lang="en-US" smtClean="0"/>
              <a:t>‹#›</a:t>
            </a:fld>
            <a:endParaRPr lang="en-US"/>
          </a:p>
        </p:txBody>
      </p:sp>
    </p:spTree>
    <p:extLst>
      <p:ext uri="{BB962C8B-B14F-4D97-AF65-F5344CB8AC3E}">
        <p14:creationId xmlns:p14="http://schemas.microsoft.com/office/powerpoint/2010/main" val="2782448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7D86-B009-0FAB-4A8E-E22732FA3C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B084C4-E0E8-78A6-D4D1-40C485514A5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606165-A5D3-013A-AD54-CE24BA89F629}"/>
              </a:ext>
            </a:extLst>
          </p:cNvPr>
          <p:cNvSpPr>
            <a:spLocks noGrp="1"/>
          </p:cNvSpPr>
          <p:nvPr>
            <p:ph type="dt" sz="half" idx="10"/>
          </p:nvPr>
        </p:nvSpPr>
        <p:spPr/>
        <p:txBody>
          <a:bodyPr/>
          <a:lstStyle/>
          <a:p>
            <a:fld id="{74991177-ABB8-084C-94FA-CAC2FD9D56E7}" type="datetimeFigureOut">
              <a:rPr lang="en-US" smtClean="0"/>
              <a:t>11/21/2024</a:t>
            </a:fld>
            <a:endParaRPr lang="en-US"/>
          </a:p>
        </p:txBody>
      </p:sp>
      <p:sp>
        <p:nvSpPr>
          <p:cNvPr id="5" name="Footer Placeholder 4">
            <a:extLst>
              <a:ext uri="{FF2B5EF4-FFF2-40B4-BE49-F238E27FC236}">
                <a16:creationId xmlns:a16="http://schemas.microsoft.com/office/drawing/2014/main" id="{4BA60F58-04C3-BB73-E995-1EBCD45C8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15C1A-6A8F-B681-71B7-C67ADF71FB5A}"/>
              </a:ext>
            </a:extLst>
          </p:cNvPr>
          <p:cNvSpPr>
            <a:spLocks noGrp="1"/>
          </p:cNvSpPr>
          <p:nvPr>
            <p:ph type="sldNum" sz="quarter" idx="12"/>
          </p:nvPr>
        </p:nvSpPr>
        <p:spPr/>
        <p:txBody>
          <a:bodyPr/>
          <a:lstStyle/>
          <a:p>
            <a:fld id="{A4DB4480-6EDC-1147-B7BC-3BF45251B0AB}" type="slidenum">
              <a:rPr lang="en-US" smtClean="0"/>
              <a:t>‹#›</a:t>
            </a:fld>
            <a:endParaRPr lang="en-US"/>
          </a:p>
        </p:txBody>
      </p:sp>
    </p:spTree>
    <p:extLst>
      <p:ext uri="{BB962C8B-B14F-4D97-AF65-F5344CB8AC3E}">
        <p14:creationId xmlns:p14="http://schemas.microsoft.com/office/powerpoint/2010/main" val="3821610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209B69-C4BF-D7AA-6BE0-49559B3AAB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691646-0D38-8DF0-B86D-2EBF5A78E5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613448-E97C-7DB2-4A8A-CBCD2E964D9F}"/>
              </a:ext>
            </a:extLst>
          </p:cNvPr>
          <p:cNvSpPr>
            <a:spLocks noGrp="1"/>
          </p:cNvSpPr>
          <p:nvPr>
            <p:ph type="dt" sz="half" idx="10"/>
          </p:nvPr>
        </p:nvSpPr>
        <p:spPr/>
        <p:txBody>
          <a:bodyPr/>
          <a:lstStyle/>
          <a:p>
            <a:fld id="{74991177-ABB8-084C-94FA-CAC2FD9D56E7}" type="datetimeFigureOut">
              <a:rPr lang="en-US" smtClean="0"/>
              <a:t>11/21/2024</a:t>
            </a:fld>
            <a:endParaRPr lang="en-US"/>
          </a:p>
        </p:txBody>
      </p:sp>
      <p:sp>
        <p:nvSpPr>
          <p:cNvPr id="5" name="Footer Placeholder 4">
            <a:extLst>
              <a:ext uri="{FF2B5EF4-FFF2-40B4-BE49-F238E27FC236}">
                <a16:creationId xmlns:a16="http://schemas.microsoft.com/office/drawing/2014/main" id="{CA651F8C-08D4-8C67-1195-42BC68211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416E8-548C-5F54-93BF-72A30335D7C8}"/>
              </a:ext>
            </a:extLst>
          </p:cNvPr>
          <p:cNvSpPr>
            <a:spLocks noGrp="1"/>
          </p:cNvSpPr>
          <p:nvPr>
            <p:ph type="sldNum" sz="quarter" idx="12"/>
          </p:nvPr>
        </p:nvSpPr>
        <p:spPr/>
        <p:txBody>
          <a:bodyPr/>
          <a:lstStyle/>
          <a:p>
            <a:fld id="{A4DB4480-6EDC-1147-B7BC-3BF45251B0AB}" type="slidenum">
              <a:rPr lang="en-US" smtClean="0"/>
              <a:t>‹#›</a:t>
            </a:fld>
            <a:endParaRPr lang="en-US"/>
          </a:p>
        </p:txBody>
      </p:sp>
    </p:spTree>
    <p:extLst>
      <p:ext uri="{BB962C8B-B14F-4D97-AF65-F5344CB8AC3E}">
        <p14:creationId xmlns:p14="http://schemas.microsoft.com/office/powerpoint/2010/main" val="3081040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p14="http://schemas.microsoft.com/office/powerpoint/2010/main" val="111045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2160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2F8C-6BF1-863D-9C77-9D2321F9A5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740DC1-7087-82B8-0B3A-7469A2BBD4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0ECAC3-83E4-070E-BEA6-4F0B1495F296}"/>
              </a:ext>
            </a:extLst>
          </p:cNvPr>
          <p:cNvSpPr>
            <a:spLocks noGrp="1"/>
          </p:cNvSpPr>
          <p:nvPr>
            <p:ph type="dt" sz="half" idx="10"/>
          </p:nvPr>
        </p:nvSpPr>
        <p:spPr/>
        <p:txBody>
          <a:bodyPr/>
          <a:lstStyle/>
          <a:p>
            <a:fld id="{F7F6A280-619E-4B97-8951-B462F7229500}" type="datetimeFigureOut">
              <a:rPr lang="en-GB" smtClean="0"/>
              <a:t>21/11/2024</a:t>
            </a:fld>
            <a:endParaRPr lang="en-GB"/>
          </a:p>
        </p:txBody>
      </p:sp>
      <p:sp>
        <p:nvSpPr>
          <p:cNvPr id="5" name="Footer Placeholder 4">
            <a:extLst>
              <a:ext uri="{FF2B5EF4-FFF2-40B4-BE49-F238E27FC236}">
                <a16:creationId xmlns:a16="http://schemas.microsoft.com/office/drawing/2014/main" id="{A84836B3-BA2E-54F8-A80B-E3288BD958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5D09C-C6F3-FE54-7839-75E64EB914FB}"/>
              </a:ext>
            </a:extLst>
          </p:cNvPr>
          <p:cNvSpPr>
            <a:spLocks noGrp="1"/>
          </p:cNvSpPr>
          <p:nvPr>
            <p:ph type="sldNum" sz="quarter" idx="12"/>
          </p:nvPr>
        </p:nvSpPr>
        <p:spPr/>
        <p:txBody>
          <a:bodyPr/>
          <a:lstStyle/>
          <a:p>
            <a:fld id="{9322E40C-0116-43E9-8ABD-0709BBD53008}" type="slidenum">
              <a:rPr lang="en-GB" smtClean="0"/>
              <a:t>‹#›</a:t>
            </a:fld>
            <a:endParaRPr lang="en-GB"/>
          </a:p>
        </p:txBody>
      </p:sp>
    </p:spTree>
    <p:extLst>
      <p:ext uri="{BB962C8B-B14F-4D97-AF65-F5344CB8AC3E}">
        <p14:creationId xmlns:p14="http://schemas.microsoft.com/office/powerpoint/2010/main" val="345303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2C18-5A6E-540F-15AA-E576189373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63265A-85E4-C5E9-255C-5A21A461EA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95BCC3-6309-5A03-9C35-16CE8C3F29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D2139B-4254-6E8C-D792-BD2675C39406}"/>
              </a:ext>
            </a:extLst>
          </p:cNvPr>
          <p:cNvSpPr>
            <a:spLocks noGrp="1"/>
          </p:cNvSpPr>
          <p:nvPr>
            <p:ph type="dt" sz="half" idx="10"/>
          </p:nvPr>
        </p:nvSpPr>
        <p:spPr/>
        <p:txBody>
          <a:bodyPr/>
          <a:lstStyle/>
          <a:p>
            <a:fld id="{F7F6A280-619E-4B97-8951-B462F7229500}" type="datetimeFigureOut">
              <a:rPr lang="en-GB" smtClean="0"/>
              <a:t>21/11/2024</a:t>
            </a:fld>
            <a:endParaRPr lang="en-GB"/>
          </a:p>
        </p:txBody>
      </p:sp>
      <p:sp>
        <p:nvSpPr>
          <p:cNvPr id="6" name="Footer Placeholder 5">
            <a:extLst>
              <a:ext uri="{FF2B5EF4-FFF2-40B4-BE49-F238E27FC236}">
                <a16:creationId xmlns:a16="http://schemas.microsoft.com/office/drawing/2014/main" id="{0B291587-8164-0B41-DA19-A94250A9F8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20D6E0-D0A8-552E-64A5-1910FFA186F8}"/>
              </a:ext>
            </a:extLst>
          </p:cNvPr>
          <p:cNvSpPr>
            <a:spLocks noGrp="1"/>
          </p:cNvSpPr>
          <p:nvPr>
            <p:ph type="sldNum" sz="quarter" idx="12"/>
          </p:nvPr>
        </p:nvSpPr>
        <p:spPr/>
        <p:txBody>
          <a:bodyPr/>
          <a:lstStyle/>
          <a:p>
            <a:fld id="{9322E40C-0116-43E9-8ABD-0709BBD53008}" type="slidenum">
              <a:rPr lang="en-GB" smtClean="0"/>
              <a:t>‹#›</a:t>
            </a:fld>
            <a:endParaRPr lang="en-GB"/>
          </a:p>
        </p:txBody>
      </p:sp>
    </p:spTree>
    <p:extLst>
      <p:ext uri="{BB962C8B-B14F-4D97-AF65-F5344CB8AC3E}">
        <p14:creationId xmlns:p14="http://schemas.microsoft.com/office/powerpoint/2010/main" val="309175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3520-4275-B7EA-0888-C68B34C052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D2575-785A-B864-BCCF-CEABE6794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14A1A2-D1E7-2B6C-9839-B6727AD997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4AD369-7EE7-0B15-F82A-8E8F52A0D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2CCF18-134B-F834-D5E3-45C7815CA0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833DF8-4938-BD7A-BD75-F42466FF6331}"/>
              </a:ext>
            </a:extLst>
          </p:cNvPr>
          <p:cNvSpPr>
            <a:spLocks noGrp="1"/>
          </p:cNvSpPr>
          <p:nvPr>
            <p:ph type="dt" sz="half" idx="10"/>
          </p:nvPr>
        </p:nvSpPr>
        <p:spPr/>
        <p:txBody>
          <a:bodyPr/>
          <a:lstStyle/>
          <a:p>
            <a:fld id="{F7F6A280-619E-4B97-8951-B462F7229500}" type="datetimeFigureOut">
              <a:rPr lang="en-GB" smtClean="0"/>
              <a:t>21/11/2024</a:t>
            </a:fld>
            <a:endParaRPr lang="en-GB"/>
          </a:p>
        </p:txBody>
      </p:sp>
      <p:sp>
        <p:nvSpPr>
          <p:cNvPr id="8" name="Footer Placeholder 7">
            <a:extLst>
              <a:ext uri="{FF2B5EF4-FFF2-40B4-BE49-F238E27FC236}">
                <a16:creationId xmlns:a16="http://schemas.microsoft.com/office/drawing/2014/main" id="{F6B0859F-CED5-751F-D3B5-85EDE8BCC0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0A5B59-A4ED-5DF1-1FFA-747364C3C925}"/>
              </a:ext>
            </a:extLst>
          </p:cNvPr>
          <p:cNvSpPr>
            <a:spLocks noGrp="1"/>
          </p:cNvSpPr>
          <p:nvPr>
            <p:ph type="sldNum" sz="quarter" idx="12"/>
          </p:nvPr>
        </p:nvSpPr>
        <p:spPr/>
        <p:txBody>
          <a:bodyPr/>
          <a:lstStyle/>
          <a:p>
            <a:fld id="{9322E40C-0116-43E9-8ABD-0709BBD53008}" type="slidenum">
              <a:rPr lang="en-GB" smtClean="0"/>
              <a:t>‹#›</a:t>
            </a:fld>
            <a:endParaRPr lang="en-GB"/>
          </a:p>
        </p:txBody>
      </p:sp>
    </p:spTree>
    <p:extLst>
      <p:ext uri="{BB962C8B-B14F-4D97-AF65-F5344CB8AC3E}">
        <p14:creationId xmlns:p14="http://schemas.microsoft.com/office/powerpoint/2010/main" val="419049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7584-F3B0-4B61-D108-AEBE02286A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BC54D9-D2BD-E18E-0A83-1694267AAB6F}"/>
              </a:ext>
            </a:extLst>
          </p:cNvPr>
          <p:cNvSpPr>
            <a:spLocks noGrp="1"/>
          </p:cNvSpPr>
          <p:nvPr>
            <p:ph type="dt" sz="half" idx="10"/>
          </p:nvPr>
        </p:nvSpPr>
        <p:spPr/>
        <p:txBody>
          <a:bodyPr/>
          <a:lstStyle/>
          <a:p>
            <a:fld id="{F7F6A280-619E-4B97-8951-B462F7229500}" type="datetimeFigureOut">
              <a:rPr lang="en-GB" smtClean="0"/>
              <a:t>21/11/2024</a:t>
            </a:fld>
            <a:endParaRPr lang="en-GB"/>
          </a:p>
        </p:txBody>
      </p:sp>
      <p:sp>
        <p:nvSpPr>
          <p:cNvPr id="4" name="Footer Placeholder 3">
            <a:extLst>
              <a:ext uri="{FF2B5EF4-FFF2-40B4-BE49-F238E27FC236}">
                <a16:creationId xmlns:a16="http://schemas.microsoft.com/office/drawing/2014/main" id="{4F3816C5-5C0C-9363-310E-CC0E217EE9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7D6DB0-6C69-E03C-39B0-30B142F4A807}"/>
              </a:ext>
            </a:extLst>
          </p:cNvPr>
          <p:cNvSpPr>
            <a:spLocks noGrp="1"/>
          </p:cNvSpPr>
          <p:nvPr>
            <p:ph type="sldNum" sz="quarter" idx="12"/>
          </p:nvPr>
        </p:nvSpPr>
        <p:spPr/>
        <p:txBody>
          <a:bodyPr/>
          <a:lstStyle/>
          <a:p>
            <a:fld id="{9322E40C-0116-43E9-8ABD-0709BBD53008}" type="slidenum">
              <a:rPr lang="en-GB" smtClean="0"/>
              <a:t>‹#›</a:t>
            </a:fld>
            <a:endParaRPr lang="en-GB"/>
          </a:p>
        </p:txBody>
      </p:sp>
    </p:spTree>
    <p:extLst>
      <p:ext uri="{BB962C8B-B14F-4D97-AF65-F5344CB8AC3E}">
        <p14:creationId xmlns:p14="http://schemas.microsoft.com/office/powerpoint/2010/main" val="213352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99AD0-54E4-13A6-C273-AB0035C3F693}"/>
              </a:ext>
            </a:extLst>
          </p:cNvPr>
          <p:cNvSpPr>
            <a:spLocks noGrp="1"/>
          </p:cNvSpPr>
          <p:nvPr>
            <p:ph type="dt" sz="half" idx="10"/>
          </p:nvPr>
        </p:nvSpPr>
        <p:spPr/>
        <p:txBody>
          <a:bodyPr/>
          <a:lstStyle/>
          <a:p>
            <a:fld id="{F7F6A280-619E-4B97-8951-B462F7229500}" type="datetimeFigureOut">
              <a:rPr lang="en-GB" smtClean="0"/>
              <a:t>21/11/2024</a:t>
            </a:fld>
            <a:endParaRPr lang="en-GB"/>
          </a:p>
        </p:txBody>
      </p:sp>
      <p:sp>
        <p:nvSpPr>
          <p:cNvPr id="3" name="Footer Placeholder 2">
            <a:extLst>
              <a:ext uri="{FF2B5EF4-FFF2-40B4-BE49-F238E27FC236}">
                <a16:creationId xmlns:a16="http://schemas.microsoft.com/office/drawing/2014/main" id="{8A8B88C1-D8EF-64EA-042E-2DAB92C91D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32880F-47F3-1DE7-F856-EDDB80E837AE}"/>
              </a:ext>
            </a:extLst>
          </p:cNvPr>
          <p:cNvSpPr>
            <a:spLocks noGrp="1"/>
          </p:cNvSpPr>
          <p:nvPr>
            <p:ph type="sldNum" sz="quarter" idx="12"/>
          </p:nvPr>
        </p:nvSpPr>
        <p:spPr/>
        <p:txBody>
          <a:bodyPr/>
          <a:lstStyle/>
          <a:p>
            <a:fld id="{9322E40C-0116-43E9-8ABD-0709BBD53008}" type="slidenum">
              <a:rPr lang="en-GB" smtClean="0"/>
              <a:t>‹#›</a:t>
            </a:fld>
            <a:endParaRPr lang="en-GB"/>
          </a:p>
        </p:txBody>
      </p:sp>
    </p:spTree>
    <p:extLst>
      <p:ext uri="{BB962C8B-B14F-4D97-AF65-F5344CB8AC3E}">
        <p14:creationId xmlns:p14="http://schemas.microsoft.com/office/powerpoint/2010/main" val="330271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E4D3-25D5-0ACB-E4E9-4F0588194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786BAC-A176-9CD7-FEDC-F9434563F8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FB7510-AE72-E9CE-AD52-2D9D40406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1895F-9A29-167D-6A39-87D83B54E0CC}"/>
              </a:ext>
            </a:extLst>
          </p:cNvPr>
          <p:cNvSpPr>
            <a:spLocks noGrp="1"/>
          </p:cNvSpPr>
          <p:nvPr>
            <p:ph type="dt" sz="half" idx="10"/>
          </p:nvPr>
        </p:nvSpPr>
        <p:spPr/>
        <p:txBody>
          <a:bodyPr/>
          <a:lstStyle/>
          <a:p>
            <a:fld id="{F7F6A280-619E-4B97-8951-B462F7229500}" type="datetimeFigureOut">
              <a:rPr lang="en-GB" smtClean="0"/>
              <a:t>21/11/2024</a:t>
            </a:fld>
            <a:endParaRPr lang="en-GB"/>
          </a:p>
        </p:txBody>
      </p:sp>
      <p:sp>
        <p:nvSpPr>
          <p:cNvPr id="6" name="Footer Placeholder 5">
            <a:extLst>
              <a:ext uri="{FF2B5EF4-FFF2-40B4-BE49-F238E27FC236}">
                <a16:creationId xmlns:a16="http://schemas.microsoft.com/office/drawing/2014/main" id="{2294B968-A11D-45FD-7FCE-079E3704D9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E0E380-3EB2-C71F-F85B-81CFF3352B71}"/>
              </a:ext>
            </a:extLst>
          </p:cNvPr>
          <p:cNvSpPr>
            <a:spLocks noGrp="1"/>
          </p:cNvSpPr>
          <p:nvPr>
            <p:ph type="sldNum" sz="quarter" idx="12"/>
          </p:nvPr>
        </p:nvSpPr>
        <p:spPr/>
        <p:txBody>
          <a:bodyPr/>
          <a:lstStyle/>
          <a:p>
            <a:fld id="{9322E40C-0116-43E9-8ABD-0709BBD53008}" type="slidenum">
              <a:rPr lang="en-GB" smtClean="0"/>
              <a:t>‹#›</a:t>
            </a:fld>
            <a:endParaRPr lang="en-GB"/>
          </a:p>
        </p:txBody>
      </p:sp>
    </p:spTree>
    <p:extLst>
      <p:ext uri="{BB962C8B-B14F-4D97-AF65-F5344CB8AC3E}">
        <p14:creationId xmlns:p14="http://schemas.microsoft.com/office/powerpoint/2010/main" val="375264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8919-724D-F89A-CBAE-24BA29F9E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548E43-C228-7F78-D850-0D7C761A4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46010D-5D86-452F-5749-896C9B4D3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6382C6-39BD-A605-2E86-B1E2E77905E7}"/>
              </a:ext>
            </a:extLst>
          </p:cNvPr>
          <p:cNvSpPr>
            <a:spLocks noGrp="1"/>
          </p:cNvSpPr>
          <p:nvPr>
            <p:ph type="dt" sz="half" idx="10"/>
          </p:nvPr>
        </p:nvSpPr>
        <p:spPr/>
        <p:txBody>
          <a:bodyPr/>
          <a:lstStyle/>
          <a:p>
            <a:fld id="{F7F6A280-619E-4B97-8951-B462F7229500}" type="datetimeFigureOut">
              <a:rPr lang="en-GB" smtClean="0"/>
              <a:t>21/11/2024</a:t>
            </a:fld>
            <a:endParaRPr lang="en-GB"/>
          </a:p>
        </p:txBody>
      </p:sp>
      <p:sp>
        <p:nvSpPr>
          <p:cNvPr id="6" name="Footer Placeholder 5">
            <a:extLst>
              <a:ext uri="{FF2B5EF4-FFF2-40B4-BE49-F238E27FC236}">
                <a16:creationId xmlns:a16="http://schemas.microsoft.com/office/drawing/2014/main" id="{9997227A-4F76-412E-2146-03DB9BF279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83C371-8E74-05E5-784A-84C4BB836E03}"/>
              </a:ext>
            </a:extLst>
          </p:cNvPr>
          <p:cNvSpPr>
            <a:spLocks noGrp="1"/>
          </p:cNvSpPr>
          <p:nvPr>
            <p:ph type="sldNum" sz="quarter" idx="12"/>
          </p:nvPr>
        </p:nvSpPr>
        <p:spPr/>
        <p:txBody>
          <a:bodyPr/>
          <a:lstStyle/>
          <a:p>
            <a:fld id="{9322E40C-0116-43E9-8ABD-0709BBD53008}" type="slidenum">
              <a:rPr lang="en-GB" smtClean="0"/>
              <a:t>‹#›</a:t>
            </a:fld>
            <a:endParaRPr lang="en-GB"/>
          </a:p>
        </p:txBody>
      </p:sp>
    </p:spTree>
    <p:extLst>
      <p:ext uri="{BB962C8B-B14F-4D97-AF65-F5344CB8AC3E}">
        <p14:creationId xmlns:p14="http://schemas.microsoft.com/office/powerpoint/2010/main" val="338208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B0D4C7-3024-5136-B313-BB3E5DD294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C78E7C-9121-E6F2-F7A9-7FA2B768E1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6366DE-1B45-F711-0166-1A4509E428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6A280-619E-4B97-8951-B462F7229500}" type="datetimeFigureOut">
              <a:rPr lang="en-GB" smtClean="0"/>
              <a:t>21/11/2024</a:t>
            </a:fld>
            <a:endParaRPr lang="en-GB"/>
          </a:p>
        </p:txBody>
      </p:sp>
      <p:sp>
        <p:nvSpPr>
          <p:cNvPr id="5" name="Footer Placeholder 4">
            <a:extLst>
              <a:ext uri="{FF2B5EF4-FFF2-40B4-BE49-F238E27FC236}">
                <a16:creationId xmlns:a16="http://schemas.microsoft.com/office/drawing/2014/main" id="{164040DA-B55B-5279-F678-D01AA5FB5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A6DB70-9F09-7918-2FDB-D4464255A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2E40C-0116-43E9-8ABD-0709BBD53008}" type="slidenum">
              <a:rPr lang="en-GB" smtClean="0"/>
              <a:t>‹#›</a:t>
            </a:fld>
            <a:endParaRPr lang="en-GB"/>
          </a:p>
        </p:txBody>
      </p:sp>
    </p:spTree>
    <p:extLst>
      <p:ext uri="{BB962C8B-B14F-4D97-AF65-F5344CB8AC3E}">
        <p14:creationId xmlns:p14="http://schemas.microsoft.com/office/powerpoint/2010/main" val="165397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3FF7F-DB7C-8244-9AAC-51D420ED8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8C8BD7-6B71-C165-EA81-8E75150C3B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C090F5-148A-6341-A121-48F528828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991177-ABB8-084C-94FA-CAC2FD9D56E7}" type="datetimeFigureOut">
              <a:rPr lang="en-US" smtClean="0"/>
              <a:t>11/21/2024</a:t>
            </a:fld>
            <a:endParaRPr lang="en-US"/>
          </a:p>
        </p:txBody>
      </p:sp>
      <p:sp>
        <p:nvSpPr>
          <p:cNvPr id="5" name="Footer Placeholder 4">
            <a:extLst>
              <a:ext uri="{FF2B5EF4-FFF2-40B4-BE49-F238E27FC236}">
                <a16:creationId xmlns:a16="http://schemas.microsoft.com/office/drawing/2014/main" id="{73996882-3E0A-7307-D99C-5736B9EFE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C69196-3A58-DF5F-AF39-6F69478A9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DB4480-6EDC-1147-B7BC-3BF45251B0AB}" type="slidenum">
              <a:rPr lang="en-US" smtClean="0"/>
              <a:t>‹#›</a:t>
            </a:fld>
            <a:endParaRPr lang="en-US"/>
          </a:p>
        </p:txBody>
      </p:sp>
    </p:spTree>
    <p:extLst>
      <p:ext uri="{BB962C8B-B14F-4D97-AF65-F5344CB8AC3E}">
        <p14:creationId xmlns:p14="http://schemas.microsoft.com/office/powerpoint/2010/main" val="497481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p14="http://schemas.microsoft.com/office/powerpoint/2010/main" val="3337764623"/>
      </p:ext>
    </p:extLst>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46933091"/>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ageing.better.org.uk/"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gpm@syha.co.uk" TargetMode="External"/><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twitter.com/GPMentors" TargetMode="External"/><Relationship Id="rId5" Type="http://schemas.openxmlformats.org/officeDocument/2006/relationships/hyperlink" Target="https://www.linkedin.com/company/gpmentors/" TargetMode="External"/><Relationship Id="rId4" Type="http://schemas.openxmlformats.org/officeDocument/2006/relationships/hyperlink" Target="https://www.eventbrite.com/o/thegood-practice-mentor-team-6635771407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pic>
        <p:nvPicPr>
          <p:cNvPr id="13" name="Picture 10" descr="Black and white abstract art ...">
            <a:extLst>
              <a:ext uri="{FF2B5EF4-FFF2-40B4-BE49-F238E27FC236}">
                <a16:creationId xmlns:a16="http://schemas.microsoft.com/office/drawing/2014/main" id="{863F5181-B2A4-2E45-19BD-C0E04282C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2032" y="-22818"/>
            <a:ext cx="2436409" cy="24364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bstract Painting Ideas | 31 Best in ...">
            <a:extLst>
              <a:ext uri="{FF2B5EF4-FFF2-40B4-BE49-F238E27FC236}">
                <a16:creationId xmlns:a16="http://schemas.microsoft.com/office/drawing/2014/main" id="{92462B8E-7096-3EA1-F934-CF1358ECF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605587" y="4472941"/>
            <a:ext cx="3233803" cy="24324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stract Retro &amp; Abstract Images ...">
            <a:extLst>
              <a:ext uri="{FF2B5EF4-FFF2-40B4-BE49-F238E27FC236}">
                <a16:creationId xmlns:a16="http://schemas.microsoft.com/office/drawing/2014/main" id="{DA7B2438-BAA3-B841-F420-64A65FBD19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031" y="-22818"/>
            <a:ext cx="1882245" cy="24364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612 Colourful Abstract Background Generated Ai Stock Photos - Free &amp;  Royalty-Free Stock Photos from Dreamstime">
            <a:extLst>
              <a:ext uri="{FF2B5EF4-FFF2-40B4-BE49-F238E27FC236}">
                <a16:creationId xmlns:a16="http://schemas.microsoft.com/office/drawing/2014/main" id="{03349EF0-976A-8BC1-5FF0-184C27A3C9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71382" y="661718"/>
            <a:ext cx="3752078" cy="24324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lorful abstract pattern 1762604 Vector Art at Vecteezy">
            <a:extLst>
              <a:ext uri="{FF2B5EF4-FFF2-40B4-BE49-F238E27FC236}">
                <a16:creationId xmlns:a16="http://schemas.microsoft.com/office/drawing/2014/main" id="{028B1551-B102-AB85-8924-1B8FD3FD30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7" y="4174739"/>
            <a:ext cx="2700235" cy="27002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w to Write an Abstract - PLOS">
            <a:extLst>
              <a:ext uri="{FF2B5EF4-FFF2-40B4-BE49-F238E27FC236}">
                <a16:creationId xmlns:a16="http://schemas.microsoft.com/office/drawing/2014/main" id="{8556CC78-622A-AAA8-805A-1D82CDFCB3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57" y="10520"/>
            <a:ext cx="3220543"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orden Home Black And White Abstract Lines - Graphic Art | Wayfair.co.uk">
            <a:extLst>
              <a:ext uri="{FF2B5EF4-FFF2-40B4-BE49-F238E27FC236}">
                <a16:creationId xmlns:a16="http://schemas.microsoft.com/office/drawing/2014/main" id="{C8E64255-D190-3B33-94A4-28F8E5D3299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5023" t="12854" r="23188" b="22551"/>
          <a:stretch/>
        </p:blipFill>
        <p:spPr bwMode="auto">
          <a:xfrm rot="10800000">
            <a:off x="3288004" y="4186398"/>
            <a:ext cx="2455250" cy="27002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E48DAE-036E-4117-9A85-542201C04279}"/>
              </a:ext>
            </a:extLst>
          </p:cNvPr>
          <p:cNvSpPr txBox="1"/>
          <p:nvPr/>
        </p:nvSpPr>
        <p:spPr>
          <a:xfrm>
            <a:off x="1939848" y="6197"/>
            <a:ext cx="13868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Work sans" pitchFamily="2" charset="0"/>
                <a:ea typeface="+mn-ea"/>
                <a:cs typeface="+mn-cs"/>
              </a:rPr>
              <a:t>1</a:t>
            </a:r>
          </a:p>
        </p:txBody>
      </p:sp>
      <p:sp>
        <p:nvSpPr>
          <p:cNvPr id="7" name="TextBox 6">
            <a:extLst>
              <a:ext uri="{FF2B5EF4-FFF2-40B4-BE49-F238E27FC236}">
                <a16:creationId xmlns:a16="http://schemas.microsoft.com/office/drawing/2014/main" id="{3BEA6917-57FB-1BB0-57A4-9CA897D483F4}"/>
              </a:ext>
            </a:extLst>
          </p:cNvPr>
          <p:cNvSpPr txBox="1"/>
          <p:nvPr/>
        </p:nvSpPr>
        <p:spPr>
          <a:xfrm>
            <a:off x="2890797" y="10519"/>
            <a:ext cx="7058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Work sans" pitchFamily="2" charset="0"/>
                <a:ea typeface="+mn-ea"/>
                <a:cs typeface="+mn-cs"/>
              </a:rPr>
              <a:t>2</a:t>
            </a:r>
          </a:p>
        </p:txBody>
      </p:sp>
      <p:sp>
        <p:nvSpPr>
          <p:cNvPr id="8" name="TextBox 7">
            <a:extLst>
              <a:ext uri="{FF2B5EF4-FFF2-40B4-BE49-F238E27FC236}">
                <a16:creationId xmlns:a16="http://schemas.microsoft.com/office/drawing/2014/main" id="{0B846475-543D-5BBD-5C74-97769BC610E8}"/>
              </a:ext>
            </a:extLst>
          </p:cNvPr>
          <p:cNvSpPr txBox="1"/>
          <p:nvPr/>
        </p:nvSpPr>
        <p:spPr>
          <a:xfrm>
            <a:off x="7076724" y="-22818"/>
            <a:ext cx="7491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Work sans" pitchFamily="2" charset="0"/>
                <a:ea typeface="+mn-ea"/>
                <a:cs typeface="+mn-cs"/>
              </a:rPr>
              <a:t>3</a:t>
            </a:r>
          </a:p>
        </p:txBody>
      </p:sp>
      <p:sp>
        <p:nvSpPr>
          <p:cNvPr id="9" name="TextBox 8">
            <a:extLst>
              <a:ext uri="{FF2B5EF4-FFF2-40B4-BE49-F238E27FC236}">
                <a16:creationId xmlns:a16="http://schemas.microsoft.com/office/drawing/2014/main" id="{3D84A67A-383E-7B4C-C72C-7E7F65446A40}"/>
              </a:ext>
            </a:extLst>
          </p:cNvPr>
          <p:cNvSpPr txBox="1"/>
          <p:nvPr/>
        </p:nvSpPr>
        <p:spPr>
          <a:xfrm>
            <a:off x="9811821" y="6197"/>
            <a:ext cx="760288" cy="646331"/>
          </a:xfrm>
          <a:prstGeom prst="rect">
            <a:avLst/>
          </a:prstGeom>
          <a:solidFill>
            <a:schemeClr val="tx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C63F58"/>
                </a:solidFill>
                <a:effectLst/>
                <a:uLnTx/>
                <a:uFillTx/>
                <a:latin typeface="Work sans" pitchFamily="2" charset="0"/>
                <a:ea typeface="+mn-ea"/>
                <a:cs typeface="+mn-cs"/>
              </a:rPr>
              <a:t>4</a:t>
            </a:r>
          </a:p>
        </p:txBody>
      </p:sp>
      <p:sp>
        <p:nvSpPr>
          <p:cNvPr id="10" name="TextBox 9">
            <a:extLst>
              <a:ext uri="{FF2B5EF4-FFF2-40B4-BE49-F238E27FC236}">
                <a16:creationId xmlns:a16="http://schemas.microsoft.com/office/drawing/2014/main" id="{DA747A2A-D90B-B171-0343-A75D4E756EB9}"/>
              </a:ext>
            </a:extLst>
          </p:cNvPr>
          <p:cNvSpPr txBox="1"/>
          <p:nvPr/>
        </p:nvSpPr>
        <p:spPr>
          <a:xfrm>
            <a:off x="23059" y="6178749"/>
            <a:ext cx="5935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Work sans" pitchFamily="2" charset="0"/>
                <a:ea typeface="+mn-ea"/>
                <a:cs typeface="+mn-cs"/>
              </a:rPr>
              <a:t>5</a:t>
            </a:r>
          </a:p>
        </p:txBody>
      </p:sp>
      <p:sp>
        <p:nvSpPr>
          <p:cNvPr id="11" name="TextBox 10">
            <a:extLst>
              <a:ext uri="{FF2B5EF4-FFF2-40B4-BE49-F238E27FC236}">
                <a16:creationId xmlns:a16="http://schemas.microsoft.com/office/drawing/2014/main" id="{DA44B406-B884-831E-AF8A-D42C3ECCC677}"/>
              </a:ext>
            </a:extLst>
          </p:cNvPr>
          <p:cNvSpPr txBox="1"/>
          <p:nvPr/>
        </p:nvSpPr>
        <p:spPr>
          <a:xfrm>
            <a:off x="3193956" y="4864345"/>
            <a:ext cx="5851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Work sans" pitchFamily="2" charset="0"/>
                <a:ea typeface="+mn-ea"/>
                <a:cs typeface="+mn-cs"/>
              </a:rPr>
              <a:t>6</a:t>
            </a:r>
          </a:p>
        </p:txBody>
      </p:sp>
      <p:sp>
        <p:nvSpPr>
          <p:cNvPr id="12" name="TextBox 11">
            <a:extLst>
              <a:ext uri="{FF2B5EF4-FFF2-40B4-BE49-F238E27FC236}">
                <a16:creationId xmlns:a16="http://schemas.microsoft.com/office/drawing/2014/main" id="{6D2FE374-3E7B-48DA-AF64-60F4A954A2A8}"/>
              </a:ext>
            </a:extLst>
          </p:cNvPr>
          <p:cNvSpPr txBox="1"/>
          <p:nvPr/>
        </p:nvSpPr>
        <p:spPr>
          <a:xfrm>
            <a:off x="2616416" y="2367174"/>
            <a:ext cx="792379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Work sans" pitchFamily="2" charset="0"/>
                <a:ea typeface="+mn-ea"/>
                <a:cs typeface="+mn-cs"/>
              </a:rPr>
              <a:t>How do you feel? Tell the person next to you, which image represents you today, and why? </a:t>
            </a:r>
          </a:p>
        </p:txBody>
      </p:sp>
      <p:pic>
        <p:nvPicPr>
          <p:cNvPr id="1026" name="Picture 2" descr="Abstract Images, Pictures, Photos ...">
            <a:extLst>
              <a:ext uri="{FF2B5EF4-FFF2-40B4-BE49-F238E27FC236}">
                <a16:creationId xmlns:a16="http://schemas.microsoft.com/office/drawing/2014/main" id="{2D0222B4-54EB-B4D5-D356-826EF1941C2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15980"/>
          <a:stretch/>
        </p:blipFill>
        <p:spPr bwMode="auto">
          <a:xfrm>
            <a:off x="8934180" y="4418070"/>
            <a:ext cx="3363986" cy="2439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3BA8F2-6BE8-6B25-9163-AF827976EB54}"/>
              </a:ext>
            </a:extLst>
          </p:cNvPr>
          <p:cNvSpPr txBox="1"/>
          <p:nvPr/>
        </p:nvSpPr>
        <p:spPr>
          <a:xfrm>
            <a:off x="11500106" y="4418070"/>
            <a:ext cx="523982"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Work sans" pitchFamily="2" charset="0"/>
                <a:ea typeface="+mn-ea"/>
                <a:cs typeface="+mn-cs"/>
              </a:rPr>
              <a:t>8</a:t>
            </a:r>
          </a:p>
        </p:txBody>
      </p:sp>
      <p:sp>
        <p:nvSpPr>
          <p:cNvPr id="14" name="TextBox 13">
            <a:extLst>
              <a:ext uri="{FF2B5EF4-FFF2-40B4-BE49-F238E27FC236}">
                <a16:creationId xmlns:a16="http://schemas.microsoft.com/office/drawing/2014/main" id="{080608C0-F0B7-3D6A-7E45-CE8B487A9891}"/>
              </a:ext>
            </a:extLst>
          </p:cNvPr>
          <p:cNvSpPr txBox="1"/>
          <p:nvPr/>
        </p:nvSpPr>
        <p:spPr>
          <a:xfrm>
            <a:off x="7592512" y="4281194"/>
            <a:ext cx="7166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Work sans" pitchFamily="2" charset="0"/>
                <a:ea typeface="+mn-ea"/>
                <a:cs typeface="+mn-cs"/>
              </a:rPr>
              <a:t>7</a:t>
            </a:r>
          </a:p>
        </p:txBody>
      </p:sp>
    </p:spTree>
    <p:extLst>
      <p:ext uri="{BB962C8B-B14F-4D97-AF65-F5344CB8AC3E}">
        <p14:creationId xmlns:p14="http://schemas.microsoft.com/office/powerpoint/2010/main" val="3238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63F5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E85AF2-11AA-F976-4444-4CDF0DE8EAB7}"/>
              </a:ext>
            </a:extLst>
          </p:cNvPr>
          <p:cNvSpPr txBox="1"/>
          <p:nvPr/>
        </p:nvSpPr>
        <p:spPr>
          <a:xfrm>
            <a:off x="585517" y="170448"/>
            <a:ext cx="67129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prstClr val="white"/>
                </a:solidFill>
                <a:latin typeface="Work sans" pitchFamily="2" charset="0"/>
              </a:rPr>
              <a:t>C</a:t>
            </a:r>
            <a:r>
              <a:rPr kumimoji="0" lang="en-GB" sz="3600" b="1" i="0" u="none" strike="noStrike" kern="1200" cap="none" spc="0" normalizeH="0" baseline="0" noProof="0" dirty="0">
                <a:ln>
                  <a:noFill/>
                </a:ln>
                <a:solidFill>
                  <a:prstClr val="white"/>
                </a:solidFill>
                <a:effectLst/>
                <a:uLnTx/>
                <a:uFillTx/>
                <a:latin typeface="Work sans" pitchFamily="2" charset="0"/>
                <a:ea typeface="+mn-ea"/>
                <a:cs typeface="+mn-cs"/>
              </a:rPr>
              <a:t>o-production is…</a:t>
            </a:r>
          </a:p>
        </p:txBody>
      </p:sp>
      <p:sp>
        <p:nvSpPr>
          <p:cNvPr id="4" name="TextBox 3">
            <a:extLst>
              <a:ext uri="{FF2B5EF4-FFF2-40B4-BE49-F238E27FC236}">
                <a16:creationId xmlns:a16="http://schemas.microsoft.com/office/drawing/2014/main" id="{7DCB69E5-CB88-BB92-0222-AEC4AFD97575}"/>
              </a:ext>
            </a:extLst>
          </p:cNvPr>
          <p:cNvSpPr txBox="1"/>
          <p:nvPr/>
        </p:nvSpPr>
        <p:spPr>
          <a:xfrm>
            <a:off x="128337" y="1079962"/>
            <a:ext cx="6712953"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Work sans" pitchFamily="2" charset="0"/>
                <a:ea typeface="+mn-ea"/>
                <a:cs typeface="+mn-cs"/>
              </a:rPr>
              <a:t>Designed to build on people’s existing capabilities- To seek out what they can do not just define people by what needs fixing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2000" b="0" i="0" u="none" strike="noStrike" kern="1200" cap="none" spc="0" normalizeH="0" baseline="0" noProof="0">
              <a:ln>
                <a:noFill/>
              </a:ln>
              <a:solidFill>
                <a:prstClr val="white"/>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Work sans" pitchFamily="2" charset="0"/>
                <a:ea typeface="+mn-ea"/>
                <a:cs typeface="+mn-cs"/>
              </a:rPr>
              <a:t>Reciprocal relationships between professionals and clients, or services and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Work sans" pitchFamily="2" charset="0"/>
                <a:ea typeface="+mn-ea"/>
                <a:cs typeface="+mn-cs"/>
              </a:rPr>
              <a:t>Encouraging mutual support networks among users to take over once professional help moves on </a:t>
            </a:r>
            <a:r>
              <a:rPr kumimoji="0" lang="en-GB" sz="2000" b="0" i="1" u="none" strike="noStrike" kern="1200" cap="none" spc="0" normalizeH="0" baseline="0" noProof="0">
                <a:ln>
                  <a:noFill/>
                </a:ln>
                <a:solidFill>
                  <a:prstClr val="white"/>
                </a:solidFill>
                <a:effectLst/>
                <a:uLnTx/>
                <a:uFillTx/>
                <a:latin typeface="Work sans" pitchFamily="2" charset="0"/>
                <a:ea typeface="+mn-ea"/>
                <a:cs typeface="+mn-cs"/>
              </a:rPr>
              <a:t>(Which it almost always does)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Work sans" pitchFamily="2" charset="0"/>
                <a:ea typeface="+mn-ea"/>
                <a:cs typeface="+mn-cs"/>
              </a:rPr>
              <a:t>Blurring distinction between professionals and  service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Work sans" pitchFamily="2" charset="0"/>
                <a:ea typeface="+mn-ea"/>
                <a:cs typeface="+mn-cs"/>
              </a:rPr>
              <a:t>Recognising users as assets to the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prstClr val="white"/>
                </a:solidFill>
                <a:effectLst/>
                <a:uLnTx/>
                <a:uFillTx/>
                <a:latin typeface="Work sans" pitchFamily="2" charset="0"/>
                <a:ea typeface="+mn-ea"/>
                <a:cs typeface="+mn-cs"/>
              </a:rPr>
              <a:t>(David Boyle, 2011)</a:t>
            </a:r>
            <a:endParaRPr kumimoji="0" lang="en-GB" sz="2400" b="0" i="1" u="none" strike="noStrike" kern="1200" cap="none" spc="0" normalizeH="0" baseline="0" noProof="0">
              <a:ln>
                <a:noFill/>
              </a:ln>
              <a:solidFill>
                <a:prstClr val="white"/>
              </a:solidFill>
              <a:effectLst/>
              <a:uLnTx/>
              <a:uFillTx/>
              <a:latin typeface="Work sans" pitchFamily="2" charset="0"/>
              <a:ea typeface="+mn-ea"/>
              <a:cs typeface="+mn-cs"/>
            </a:endParaRPr>
          </a:p>
        </p:txBody>
      </p:sp>
      <p:pic>
        <p:nvPicPr>
          <p:cNvPr id="5" name="Picture 2" descr="Full screen preview">
            <a:extLst>
              <a:ext uri="{FF2B5EF4-FFF2-40B4-BE49-F238E27FC236}">
                <a16:creationId xmlns:a16="http://schemas.microsoft.com/office/drawing/2014/main" id="{351F52CF-CE88-DBCF-CCE0-829786B97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290" y="0"/>
            <a:ext cx="8077868" cy="692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24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63F5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F5DBB2-271F-2481-FF87-8B1B3D821239}"/>
              </a:ext>
            </a:extLst>
          </p:cNvPr>
          <p:cNvPicPr>
            <a:picLocks noChangeAspect="1"/>
          </p:cNvPicPr>
          <p:nvPr/>
        </p:nvPicPr>
        <p:blipFill>
          <a:blip r:embed="rId3"/>
          <a:stretch>
            <a:fillRect/>
          </a:stretch>
        </p:blipFill>
        <p:spPr>
          <a:xfrm>
            <a:off x="2356758" y="1306285"/>
            <a:ext cx="8022152" cy="5263905"/>
          </a:xfrm>
          <a:prstGeom prst="rect">
            <a:avLst/>
          </a:prstGeom>
        </p:spPr>
      </p:pic>
      <p:sp>
        <p:nvSpPr>
          <p:cNvPr id="2" name="TextBox 1">
            <a:extLst>
              <a:ext uri="{FF2B5EF4-FFF2-40B4-BE49-F238E27FC236}">
                <a16:creationId xmlns:a16="http://schemas.microsoft.com/office/drawing/2014/main" id="{E2B54057-923E-F5E2-A0FF-83B413655F15}"/>
              </a:ext>
            </a:extLst>
          </p:cNvPr>
          <p:cNvSpPr txBox="1"/>
          <p:nvPr/>
        </p:nvSpPr>
        <p:spPr>
          <a:xfrm>
            <a:off x="293914" y="135410"/>
            <a:ext cx="1008499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b="1" dirty="0">
                <a:solidFill>
                  <a:prstClr val="white"/>
                </a:solidFill>
                <a:latin typeface="Work sans" pitchFamily="2" charset="0"/>
              </a:rPr>
              <a:t>Putting people at the centre and including them in different ways..</a:t>
            </a:r>
            <a:endParaRPr kumimoji="0" lang="en-GB" sz="3000" b="1" i="0" u="none" strike="noStrike" kern="1200" cap="none" spc="0" normalizeH="0" baseline="0" noProof="0" dirty="0">
              <a:ln>
                <a:noFill/>
              </a:ln>
              <a:solidFill>
                <a:prstClr val="white"/>
              </a:solidFill>
              <a:effectLst/>
              <a:uLnTx/>
              <a:uFillTx/>
              <a:latin typeface="Work sans" pitchFamily="2" charset="0"/>
              <a:ea typeface="+mn-ea"/>
              <a:cs typeface="+mn-cs"/>
            </a:endParaRPr>
          </a:p>
        </p:txBody>
      </p:sp>
    </p:spTree>
    <p:extLst>
      <p:ext uri="{BB962C8B-B14F-4D97-AF65-F5344CB8AC3E}">
        <p14:creationId xmlns:p14="http://schemas.microsoft.com/office/powerpoint/2010/main" val="237806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63F5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2F6156-CE2C-4C20-8C40-5DA430506B71}"/>
              </a:ext>
            </a:extLst>
          </p:cNvPr>
          <p:cNvSpPr txBox="1"/>
          <p:nvPr/>
        </p:nvSpPr>
        <p:spPr>
          <a:xfrm>
            <a:off x="193114" y="224756"/>
            <a:ext cx="109063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Work Sans" panose="00000500000000000000" pitchFamily="50" charset="0"/>
                <a:ea typeface="+mn-ea"/>
                <a:cs typeface="+mn-cs"/>
              </a:rPr>
              <a:t>The elements of co-production</a:t>
            </a:r>
            <a:endParaRPr kumimoji="0" lang="en-GB" sz="1900" b="0" i="0" u="none" strike="noStrike" kern="1200" cap="none" spc="0" normalizeH="0" baseline="0" noProof="0">
              <a:ln>
                <a:noFill/>
              </a:ln>
              <a:solidFill>
                <a:prstClr val="white"/>
              </a:solidFill>
              <a:effectLst/>
              <a:uLnTx/>
              <a:uFillTx/>
              <a:latin typeface="Work Sans" panose="00000500000000000000" pitchFamily="50" charset="0"/>
              <a:ea typeface="+mn-ea"/>
              <a:cs typeface="+mn-cs"/>
            </a:endParaRPr>
          </a:p>
        </p:txBody>
      </p:sp>
      <p:pic>
        <p:nvPicPr>
          <p:cNvPr id="2" name="Picture 1">
            <a:extLst>
              <a:ext uri="{FF2B5EF4-FFF2-40B4-BE49-F238E27FC236}">
                <a16:creationId xmlns:a16="http://schemas.microsoft.com/office/drawing/2014/main" id="{40CFEF2E-D3EB-E03A-3DD8-00F89685AA15}"/>
              </a:ext>
            </a:extLst>
          </p:cNvPr>
          <p:cNvPicPr>
            <a:picLocks noChangeAspect="1"/>
          </p:cNvPicPr>
          <p:nvPr/>
        </p:nvPicPr>
        <p:blipFill>
          <a:blip r:embed="rId3"/>
          <a:stretch>
            <a:fillRect/>
          </a:stretch>
        </p:blipFill>
        <p:spPr>
          <a:xfrm>
            <a:off x="3369128" y="1045028"/>
            <a:ext cx="5453743" cy="5453743"/>
          </a:xfrm>
          <a:prstGeom prst="rect">
            <a:avLst/>
          </a:prstGeom>
        </p:spPr>
      </p:pic>
    </p:spTree>
    <p:extLst>
      <p:ext uri="{BB962C8B-B14F-4D97-AF65-F5344CB8AC3E}">
        <p14:creationId xmlns:p14="http://schemas.microsoft.com/office/powerpoint/2010/main" val="352409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63F5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2A8792-5C3D-8D29-D944-541507BA7563}"/>
              </a:ext>
            </a:extLst>
          </p:cNvPr>
          <p:cNvSpPr txBox="1"/>
          <p:nvPr/>
        </p:nvSpPr>
        <p:spPr>
          <a:xfrm>
            <a:off x="1473987" y="202018"/>
            <a:ext cx="34114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Work Sans" pitchFamily="2" charset="0"/>
                <a:ea typeface="+mn-ea"/>
                <a:cs typeface="+mn-cs"/>
              </a:rPr>
              <a:t>The Principles</a:t>
            </a:r>
          </a:p>
        </p:txBody>
      </p:sp>
      <p:sp>
        <p:nvSpPr>
          <p:cNvPr id="4" name="TextBox 3">
            <a:extLst>
              <a:ext uri="{FF2B5EF4-FFF2-40B4-BE49-F238E27FC236}">
                <a16:creationId xmlns:a16="http://schemas.microsoft.com/office/drawing/2014/main" id="{F9FE3110-CC6D-0210-826F-ABD89A1D36E8}"/>
              </a:ext>
            </a:extLst>
          </p:cNvPr>
          <p:cNvSpPr txBox="1"/>
          <p:nvPr/>
        </p:nvSpPr>
        <p:spPr>
          <a:xfrm>
            <a:off x="130783" y="845696"/>
            <a:ext cx="6025098" cy="57554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rPr>
              <a:t>Equality: </a:t>
            </a:r>
            <a:r>
              <a:rPr lang="en-GB" sz="2000" dirty="0">
                <a:solidFill>
                  <a:prstClr val="white"/>
                </a:solidFill>
                <a:latin typeface="Work Sans" pitchFamily="2" charset="0"/>
              </a:rPr>
              <a:t>E</a:t>
            </a:r>
            <a:r>
              <a:rPr kumimoji="0" lang="en-GB" sz="2000" b="0" i="0" u="none" strike="noStrike" kern="1200" cap="none" spc="0" normalizeH="0" baseline="0" noProof="0" dirty="0" err="1">
                <a:ln>
                  <a:noFill/>
                </a:ln>
                <a:solidFill>
                  <a:prstClr val="white"/>
                </a:solidFill>
                <a:effectLst/>
                <a:uLnTx/>
                <a:uFillTx/>
                <a:latin typeface="Work Sans" pitchFamily="2" charset="0"/>
                <a:ea typeface="+mn-ea"/>
                <a:cs typeface="+mn-cs"/>
              </a:rPr>
              <a:t>veryone</a:t>
            </a:r>
            <a:r>
              <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rPr>
              <a:t> has something to offer and is given an opportunity to contribute. No group or individual has more influence than another.</a:t>
            </a:r>
            <a:br>
              <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rPr>
              <a:t>Diversity: </a:t>
            </a:r>
            <a:r>
              <a:rPr lang="en-GB" sz="2000" dirty="0">
                <a:solidFill>
                  <a:prstClr val="white"/>
                </a:solidFill>
                <a:latin typeface="Work Sans" pitchFamily="2" charset="0"/>
              </a:rPr>
              <a:t>E</a:t>
            </a:r>
            <a:r>
              <a:rPr kumimoji="0" lang="en-GB" sz="2000" b="0" i="0" u="none" strike="noStrike" kern="1200" cap="none" spc="0" normalizeH="0" baseline="0" noProof="0" dirty="0" err="1">
                <a:ln>
                  <a:noFill/>
                </a:ln>
                <a:solidFill>
                  <a:prstClr val="white"/>
                </a:solidFill>
                <a:effectLst/>
                <a:uLnTx/>
                <a:uFillTx/>
                <a:latin typeface="Work Sans" pitchFamily="2" charset="0"/>
                <a:ea typeface="+mn-ea"/>
                <a:cs typeface="+mn-cs"/>
              </a:rPr>
              <a:t>thnic</a:t>
            </a:r>
            <a:r>
              <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rPr>
              <a:t> minorities, communication abilities, people who need more support, people with different experiences, people who are unaffiliated to support</a:t>
            </a:r>
            <a:br>
              <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rPr>
              <a:t>Accessibility: </a:t>
            </a:r>
            <a:r>
              <a:rPr lang="en-GB" sz="2000" dirty="0">
                <a:solidFill>
                  <a:prstClr val="white"/>
                </a:solidFill>
                <a:latin typeface="Work Sans" pitchFamily="2" charset="0"/>
              </a:rPr>
              <a:t>P</a:t>
            </a:r>
            <a:r>
              <a:rPr kumimoji="0" lang="en-GB" sz="2000" b="0" i="0" u="none" strike="noStrike" kern="1200" cap="none" spc="0" normalizeH="0" baseline="0" noProof="0" dirty="0" err="1">
                <a:ln>
                  <a:noFill/>
                </a:ln>
                <a:solidFill>
                  <a:prstClr val="white"/>
                </a:solidFill>
                <a:effectLst/>
                <a:uLnTx/>
                <a:uFillTx/>
                <a:latin typeface="Work Sans" pitchFamily="2" charset="0"/>
                <a:ea typeface="+mn-ea"/>
                <a:cs typeface="+mn-cs"/>
              </a:rPr>
              <a:t>hysical</a:t>
            </a:r>
            <a:r>
              <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rPr>
              <a:t> space, information &amp; comms, time, jargon free </a:t>
            </a:r>
            <a:br>
              <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rPr>
              <a:t>Reciprocal: </a:t>
            </a:r>
            <a:r>
              <a:rPr kumimoji="0" lang="en-GB" sz="2000" i="0" u="none" strike="noStrike" kern="1200" cap="none" spc="0" normalizeH="0" baseline="0" noProof="0" dirty="0">
                <a:ln>
                  <a:noFill/>
                </a:ln>
                <a:solidFill>
                  <a:prstClr val="white"/>
                </a:solidFill>
                <a:effectLst/>
                <a:uLnTx/>
                <a:uFillTx/>
                <a:latin typeface="Work Sans" pitchFamily="2" charset="0"/>
                <a:ea typeface="+mn-ea"/>
                <a:cs typeface="+mn-cs"/>
              </a:rPr>
              <a:t>Fi</a:t>
            </a:r>
            <a:r>
              <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rPr>
              <a:t>nancial, creating something together, skills development, building confidence and personal value</a:t>
            </a:r>
            <a:endPar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endParaRPr>
          </a:p>
        </p:txBody>
      </p:sp>
      <p:pic>
        <p:nvPicPr>
          <p:cNvPr id="3" name="Picture 2" descr="Full screen preview">
            <a:extLst>
              <a:ext uri="{FF2B5EF4-FFF2-40B4-BE49-F238E27FC236}">
                <a16:creationId xmlns:a16="http://schemas.microsoft.com/office/drawing/2014/main" id="{C9BB3DAC-30E2-5449-E1AB-C70355BD3A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98"/>
          <a:stretch/>
        </p:blipFill>
        <p:spPr bwMode="auto">
          <a:xfrm>
            <a:off x="6192457" y="0"/>
            <a:ext cx="93651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97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63F58"/>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058EE4-1362-C7BF-D3FF-23C49A8181FC}"/>
              </a:ext>
            </a:extLst>
          </p:cNvPr>
          <p:cNvSpPr txBox="1"/>
          <p:nvPr/>
        </p:nvSpPr>
        <p:spPr>
          <a:xfrm>
            <a:off x="578777" y="492950"/>
            <a:ext cx="11034445" cy="6740307"/>
          </a:xfrm>
          <a:prstGeom prst="rect">
            <a:avLst/>
          </a:prstGeom>
          <a:noFill/>
        </p:spPr>
        <p:txBody>
          <a:bodyPr wrap="square">
            <a:spAutoFit/>
          </a:bodyPr>
          <a:lstStyle/>
          <a:p>
            <a:pPr algn="ctr">
              <a:defRPr/>
            </a:pPr>
            <a:r>
              <a:rPr lang="en-GB" sz="2800" b="1" dirty="0">
                <a:solidFill>
                  <a:schemeClr val="bg1"/>
                </a:solidFill>
                <a:latin typeface="Work sans" pitchFamily="2" charset="0"/>
              </a:rPr>
              <a:t>To discuss on your tables…</a:t>
            </a:r>
          </a:p>
          <a:p>
            <a:pPr algn="ctr">
              <a:defRPr/>
            </a:pPr>
            <a:endParaRPr lang="en-GB" sz="2800" b="1" dirty="0">
              <a:solidFill>
                <a:schemeClr val="bg1"/>
              </a:solidFill>
              <a:latin typeface="Work sans" pitchFamily="2" charset="0"/>
            </a:endParaRPr>
          </a:p>
          <a:p>
            <a:pPr algn="ctr">
              <a:defRPr/>
            </a:pPr>
            <a:endParaRPr lang="en-GB" sz="2800" b="1" dirty="0">
              <a:solidFill>
                <a:schemeClr val="bg1"/>
              </a:solidFill>
              <a:latin typeface="Work sans" pitchFamily="2" charset="0"/>
            </a:endParaRPr>
          </a:p>
          <a:p>
            <a:pPr algn="ctr">
              <a:defRPr/>
            </a:pPr>
            <a:r>
              <a:rPr lang="en-GB" sz="2800" b="1" i="1" dirty="0">
                <a:solidFill>
                  <a:schemeClr val="bg1"/>
                </a:solidFill>
                <a:latin typeface="Work sans" pitchFamily="2" charset="0"/>
              </a:rPr>
              <a:t>What are the benefits of using co-production?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Work sans" pitchFamily="2" charset="0"/>
              </a:rPr>
              <a:t>For: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1" dirty="0">
                <a:solidFill>
                  <a:prstClr val="white"/>
                </a:solidFill>
                <a:latin typeface="Work sans" pitchFamily="2" charset="0"/>
              </a:rPr>
              <a:t>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1" dirty="0">
                <a:solidFill>
                  <a:prstClr val="white"/>
                </a:solidFill>
                <a:latin typeface="Work sans" pitchFamily="2" charset="0"/>
              </a:rPr>
              <a:t>Professionals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Work sans" pitchFamily="2" charset="0"/>
              </a:rPr>
              <a:t>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i="1" dirty="0">
              <a:solidFill>
                <a:prstClr val="white"/>
              </a:solidFill>
              <a:latin typeface="Work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white"/>
                </a:solidFill>
                <a:effectLst/>
                <a:uLnTx/>
                <a:uFillTx/>
                <a:latin typeface="Work sans" pitchFamily="2" charset="0"/>
              </a:rPr>
              <a:t>What are the barriers to doing co-production?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i="1" dirty="0">
              <a:solidFill>
                <a:prstClr val="white"/>
              </a:solidFill>
              <a:latin typeface="Work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prstClr val="white"/>
                </a:solidFill>
                <a:effectLst/>
                <a:uLnTx/>
                <a:uFillTx/>
                <a:latin typeface="Work sans" pitchFamily="2" charset="0"/>
              </a:rPr>
              <a:t>Where do you think you are on your participation journey? Doing To, Doing </a:t>
            </a:r>
            <a:r>
              <a:rPr lang="en-GB" sz="2800" b="1" i="1" dirty="0">
                <a:solidFill>
                  <a:prstClr val="white"/>
                </a:solidFill>
                <a:latin typeface="Work sans" pitchFamily="2" charset="0"/>
              </a:rPr>
              <a:t>F</a:t>
            </a:r>
            <a:r>
              <a:rPr kumimoji="0" lang="en-GB" sz="2800" b="1" i="1" u="none" strike="noStrike" kern="1200" cap="none" spc="0" normalizeH="0" baseline="0" noProof="0" dirty="0">
                <a:ln>
                  <a:noFill/>
                </a:ln>
                <a:solidFill>
                  <a:prstClr val="white"/>
                </a:solidFill>
                <a:effectLst/>
                <a:uLnTx/>
                <a:uFillTx/>
                <a:latin typeface="Work sans" pitchFamily="2" charset="0"/>
              </a:rPr>
              <a:t>or, or Doing </a:t>
            </a:r>
            <a:r>
              <a:rPr lang="en-GB" sz="2800" b="1" i="1" dirty="0">
                <a:solidFill>
                  <a:prstClr val="white"/>
                </a:solidFill>
                <a:latin typeface="Work sans" pitchFamily="2" charset="0"/>
              </a:rPr>
              <a:t>Wi</a:t>
            </a:r>
            <a:r>
              <a:rPr kumimoji="0" lang="en-GB" sz="2800" b="1" i="1" u="none" strike="noStrike" kern="1200" cap="none" spc="0" normalizeH="0" baseline="0" noProof="0" dirty="0" err="1">
                <a:ln>
                  <a:noFill/>
                </a:ln>
                <a:solidFill>
                  <a:prstClr val="white"/>
                </a:solidFill>
                <a:effectLst/>
                <a:uLnTx/>
                <a:uFillTx/>
                <a:latin typeface="Work sans" pitchFamily="2" charset="0"/>
              </a:rPr>
              <a:t>th</a:t>
            </a:r>
            <a:r>
              <a:rPr kumimoji="0" lang="en-GB" sz="2800" b="1" i="1" u="none" strike="noStrike" kern="1200" cap="none" spc="0" normalizeH="0" baseline="0" noProof="0" dirty="0">
                <a:ln>
                  <a:noFill/>
                </a:ln>
                <a:solidFill>
                  <a:prstClr val="white"/>
                </a:solidFill>
                <a:effectLst/>
                <a:uLnTx/>
                <a:uFillTx/>
                <a:latin typeface="Work sans"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Work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Work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Work sans" pitchFamily="2" charset="0"/>
            </a:endParaRPr>
          </a:p>
        </p:txBody>
      </p:sp>
    </p:spTree>
    <p:extLst>
      <p:ext uri="{BB962C8B-B14F-4D97-AF65-F5344CB8AC3E}">
        <p14:creationId xmlns:p14="http://schemas.microsoft.com/office/powerpoint/2010/main" val="129949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63F58"/>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1D390B-90D6-005A-5C4A-9F3914557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99" y="452063"/>
            <a:ext cx="7675189" cy="60103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A90572-BC7C-1553-0E32-AA69E85A2E0B}"/>
              </a:ext>
            </a:extLst>
          </p:cNvPr>
          <p:cNvSpPr txBox="1"/>
          <p:nvPr/>
        </p:nvSpPr>
        <p:spPr>
          <a:xfrm>
            <a:off x="8143670" y="271228"/>
            <a:ext cx="3907917" cy="646330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white"/>
                </a:solidFill>
                <a:effectLst/>
                <a:uLnTx/>
                <a:uFillTx/>
                <a:latin typeface="Work Sans" pitchFamily="2" charset="0"/>
                <a:ea typeface="+mn-ea"/>
                <a:cs typeface="+mn-cs"/>
              </a:rPr>
              <a:t>None of these are the wrong approach - find the best fit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white"/>
                </a:solidFill>
                <a:effectLst/>
                <a:uLnTx/>
                <a:uFillTx/>
                <a:latin typeface="Work Sans" pitchFamily="2" charset="0"/>
                <a:ea typeface="+mn-ea"/>
                <a:cs typeface="+mn-cs"/>
              </a:rPr>
              <a:t>If you already know where you’re ending up, it’s probably not co-production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1" u="none" strike="noStrike" kern="1200" cap="none" spc="0" normalizeH="0" baseline="0" noProof="0" dirty="0">
                <a:ln>
                  <a:noFill/>
                </a:ln>
                <a:solidFill>
                  <a:prstClr val="white"/>
                </a:solidFill>
                <a:effectLst/>
                <a:uLnTx/>
                <a:uFillTx/>
                <a:latin typeface="Work Sans" pitchFamily="2" charset="0"/>
                <a:ea typeface="+mn-ea"/>
                <a:cs typeface="+mn-cs"/>
              </a:rPr>
              <a:t>But, </a:t>
            </a:r>
            <a:r>
              <a:rPr kumimoji="0" lang="en-GB" b="0" i="0" u="none" strike="noStrike" kern="1200" cap="none" spc="0" normalizeH="0" baseline="0" noProof="0" dirty="0">
                <a:ln>
                  <a:noFill/>
                </a:ln>
                <a:solidFill>
                  <a:prstClr val="white"/>
                </a:solidFill>
                <a:effectLst/>
                <a:uLnTx/>
                <a:uFillTx/>
                <a:latin typeface="Work Sans" pitchFamily="2" charset="0"/>
                <a:ea typeface="+mn-ea"/>
                <a:cs typeface="+mn-cs"/>
              </a:rPr>
              <a:t>Informing, consultation and engagement can still be guided by co-production principles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white"/>
                </a:solidFill>
                <a:effectLst/>
                <a:uLnTx/>
                <a:uFillTx/>
                <a:latin typeface="Work Sans" pitchFamily="2" charset="0"/>
                <a:ea typeface="+mn-ea"/>
                <a:cs typeface="+mn-cs"/>
              </a:rPr>
              <a:t>Be honest about which one it is and use that to your advantage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white"/>
                </a:solidFill>
                <a:effectLst/>
                <a:uLnTx/>
                <a:uFillTx/>
                <a:latin typeface="Work Sans" pitchFamily="2" charset="0"/>
                <a:ea typeface="+mn-ea"/>
                <a:cs typeface="+mn-cs"/>
              </a:rPr>
              <a:t>Not every stage of a journey must fall in the same part of the ladder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1" u="none" strike="noStrike" kern="1200" cap="none" spc="0" normalizeH="0" baseline="0" noProof="0" dirty="0">
                <a:ln>
                  <a:noFill/>
                </a:ln>
                <a:solidFill>
                  <a:prstClr val="white"/>
                </a:solidFill>
                <a:effectLst/>
                <a:uLnTx/>
                <a:uFillTx/>
                <a:latin typeface="Work Sans" pitchFamily="2" charset="0"/>
                <a:ea typeface="+mn-ea"/>
                <a:cs typeface="+mn-cs"/>
              </a:rPr>
              <a:t>Which bits will be fixed and which will be flexible?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white"/>
              </a:solidFill>
              <a:effectLst/>
              <a:uLnTx/>
              <a:uFillTx/>
              <a:latin typeface="Work sans" pitchFamily="2" charset="0"/>
              <a:ea typeface="+mn-ea"/>
              <a:cs typeface="+mn-cs"/>
            </a:endParaRPr>
          </a:p>
        </p:txBody>
      </p:sp>
    </p:spTree>
    <p:extLst>
      <p:ext uri="{BB962C8B-B14F-4D97-AF65-F5344CB8AC3E}">
        <p14:creationId xmlns:p14="http://schemas.microsoft.com/office/powerpoint/2010/main" val="257045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933E0D-4C36-5B2A-7A61-3352F6712807}"/>
              </a:ext>
            </a:extLst>
          </p:cNvPr>
          <p:cNvSpPr txBox="1"/>
          <p:nvPr/>
        </p:nvSpPr>
        <p:spPr>
          <a:xfrm>
            <a:off x="914835" y="1408635"/>
            <a:ext cx="4399052" cy="1077218"/>
          </a:xfrm>
          <a:prstGeom prst="rect">
            <a:avLst/>
          </a:prstGeom>
          <a:noFill/>
        </p:spPr>
        <p:txBody>
          <a:bodyPr wrap="square" rtlCol="0">
            <a:spAutoFit/>
          </a:bodyPr>
          <a:lstStyle/>
          <a:p>
            <a:pPr algn="ctr"/>
            <a:r>
              <a:rPr lang="en-GB" sz="3200" b="1" dirty="0">
                <a:solidFill>
                  <a:schemeClr val="bg1"/>
                </a:solidFill>
                <a:latin typeface="Work sans" pitchFamily="2" charset="0"/>
              </a:rPr>
              <a:t>Creating space for co-production</a:t>
            </a:r>
          </a:p>
        </p:txBody>
      </p:sp>
      <p:pic>
        <p:nvPicPr>
          <p:cNvPr id="3" name="Picture 2">
            <a:extLst>
              <a:ext uri="{FF2B5EF4-FFF2-40B4-BE49-F238E27FC236}">
                <a16:creationId xmlns:a16="http://schemas.microsoft.com/office/drawing/2014/main" id="{1AB03CE6-F32A-D3A0-B1BF-F1540AFF44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98" r="20936"/>
          <a:stretch/>
        </p:blipFill>
        <p:spPr bwMode="auto">
          <a:xfrm>
            <a:off x="6141262" y="0"/>
            <a:ext cx="60507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1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933E0D-4C36-5B2A-7A61-3352F6712807}"/>
              </a:ext>
            </a:extLst>
          </p:cNvPr>
          <p:cNvSpPr txBox="1"/>
          <p:nvPr/>
        </p:nvSpPr>
        <p:spPr>
          <a:xfrm>
            <a:off x="2166135" y="297950"/>
            <a:ext cx="7859730" cy="584775"/>
          </a:xfrm>
          <a:prstGeom prst="rect">
            <a:avLst/>
          </a:prstGeom>
          <a:noFill/>
        </p:spPr>
        <p:txBody>
          <a:bodyPr wrap="square" rtlCol="0">
            <a:spAutoFit/>
          </a:bodyPr>
          <a:lstStyle/>
          <a:p>
            <a:pPr algn="ctr"/>
            <a:r>
              <a:rPr lang="en-GB" sz="3200" b="1" dirty="0">
                <a:solidFill>
                  <a:schemeClr val="bg1"/>
                </a:solidFill>
                <a:latin typeface="Work sans" pitchFamily="2" charset="0"/>
              </a:rPr>
              <a:t>Creating space for co-production</a:t>
            </a:r>
          </a:p>
        </p:txBody>
      </p:sp>
      <p:sp>
        <p:nvSpPr>
          <p:cNvPr id="4" name="TextBox 3">
            <a:extLst>
              <a:ext uri="{FF2B5EF4-FFF2-40B4-BE49-F238E27FC236}">
                <a16:creationId xmlns:a16="http://schemas.microsoft.com/office/drawing/2014/main" id="{E55CF873-128F-045A-913C-8B1B1EF471D3}"/>
              </a:ext>
            </a:extLst>
          </p:cNvPr>
          <p:cNvSpPr txBox="1"/>
          <p:nvPr/>
        </p:nvSpPr>
        <p:spPr>
          <a:xfrm>
            <a:off x="1683249" y="1715784"/>
            <a:ext cx="8825501" cy="3046988"/>
          </a:xfrm>
          <a:prstGeom prst="rect">
            <a:avLst/>
          </a:prstGeom>
          <a:noFill/>
        </p:spPr>
        <p:txBody>
          <a:bodyPr wrap="square" rtlCol="0">
            <a:spAutoFit/>
          </a:bodyPr>
          <a:lstStyle/>
          <a:p>
            <a:pPr algn="ctr"/>
            <a:r>
              <a:rPr lang="en-GB" sz="2400" i="1" dirty="0">
                <a:solidFill>
                  <a:schemeClr val="bg1"/>
                </a:solidFill>
                <a:latin typeface="Work sans" pitchFamily="2" charset="0"/>
              </a:rPr>
              <a:t>What needs to happen for our communities to work with us? </a:t>
            </a:r>
          </a:p>
          <a:p>
            <a:pPr algn="ctr"/>
            <a:endParaRPr lang="en-GB" sz="2400" i="1" dirty="0">
              <a:solidFill>
                <a:schemeClr val="bg1"/>
              </a:solidFill>
              <a:latin typeface="Work sans" pitchFamily="2" charset="0"/>
            </a:endParaRPr>
          </a:p>
          <a:p>
            <a:pPr algn="ctr"/>
            <a:r>
              <a:rPr lang="en-GB" sz="2400" i="1" dirty="0">
                <a:solidFill>
                  <a:schemeClr val="bg1"/>
                </a:solidFill>
                <a:latin typeface="Work sans" pitchFamily="2" charset="0"/>
              </a:rPr>
              <a:t>What are you already doing well to build trust with your communities? </a:t>
            </a:r>
          </a:p>
          <a:p>
            <a:pPr algn="ctr"/>
            <a:endParaRPr lang="en-GB" sz="2400" i="1" dirty="0">
              <a:solidFill>
                <a:schemeClr val="bg1"/>
              </a:solidFill>
              <a:latin typeface="Work sans" pitchFamily="2" charset="0"/>
            </a:endParaRPr>
          </a:p>
          <a:p>
            <a:pPr algn="ctr"/>
            <a:r>
              <a:rPr lang="en-GB" sz="2400" i="1" dirty="0">
                <a:solidFill>
                  <a:schemeClr val="bg1"/>
                </a:solidFill>
                <a:latin typeface="Work sans" pitchFamily="2" charset="0"/>
              </a:rPr>
              <a:t>How do you create spaces where people feel they can speak openly and honestly? </a:t>
            </a:r>
          </a:p>
        </p:txBody>
      </p:sp>
    </p:spTree>
    <p:extLst>
      <p:ext uri="{BB962C8B-B14F-4D97-AF65-F5344CB8AC3E}">
        <p14:creationId xmlns:p14="http://schemas.microsoft.com/office/powerpoint/2010/main" val="41801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B38F5F-6AAE-D9AD-A8CD-ABCE79E33BC3}"/>
              </a:ext>
            </a:extLst>
          </p:cNvPr>
          <p:cNvSpPr txBox="1"/>
          <p:nvPr/>
        </p:nvSpPr>
        <p:spPr>
          <a:xfrm>
            <a:off x="-1487539" y="276374"/>
            <a:ext cx="8647611" cy="646331"/>
          </a:xfrm>
          <a:prstGeom prst="rect">
            <a:avLst/>
          </a:prstGeom>
          <a:noFill/>
        </p:spPr>
        <p:txBody>
          <a:bodyPr wrap="square" rtlCol="0">
            <a:spAutoFit/>
          </a:bodyPr>
          <a:lstStyle/>
          <a:p>
            <a:pPr algn="ctr"/>
            <a:r>
              <a:rPr lang="en-GB" sz="3600" b="1">
                <a:solidFill>
                  <a:schemeClr val="bg1"/>
                </a:solidFill>
                <a:latin typeface="Work Sans" pitchFamily="2" charset="0"/>
              </a:rPr>
              <a:t>Power sharing</a:t>
            </a:r>
          </a:p>
        </p:txBody>
      </p:sp>
      <p:sp>
        <p:nvSpPr>
          <p:cNvPr id="6" name="TextBox 5">
            <a:extLst>
              <a:ext uri="{FF2B5EF4-FFF2-40B4-BE49-F238E27FC236}">
                <a16:creationId xmlns:a16="http://schemas.microsoft.com/office/drawing/2014/main" id="{CCFDDB65-1646-E758-98A8-745A66268D42}"/>
              </a:ext>
            </a:extLst>
          </p:cNvPr>
          <p:cNvSpPr txBox="1"/>
          <p:nvPr/>
        </p:nvSpPr>
        <p:spPr>
          <a:xfrm>
            <a:off x="371797" y="1223359"/>
            <a:ext cx="5589025" cy="4524315"/>
          </a:xfrm>
          <a:prstGeom prst="rect">
            <a:avLst/>
          </a:prstGeom>
          <a:noFill/>
        </p:spPr>
        <p:txBody>
          <a:bodyPr wrap="square" rtlCol="0">
            <a:spAutoFit/>
          </a:bodyPr>
          <a:lstStyle/>
          <a:p>
            <a:endParaRPr lang="en-US" sz="2400" i="1" dirty="0">
              <a:solidFill>
                <a:schemeClr val="bg1"/>
              </a:solidFill>
              <a:latin typeface="Work sans" pitchFamily="2" charset="0"/>
            </a:endParaRPr>
          </a:p>
          <a:p>
            <a:r>
              <a:rPr lang="en-US" sz="2400" i="1" dirty="0">
                <a:solidFill>
                  <a:schemeClr val="bg1"/>
                </a:solidFill>
                <a:latin typeface="Work sans" pitchFamily="2" charset="0"/>
              </a:rPr>
              <a:t>How have you felt when power has been taken away from you? </a:t>
            </a:r>
          </a:p>
          <a:p>
            <a:endParaRPr lang="en-US" sz="2400" i="1" dirty="0">
              <a:solidFill>
                <a:schemeClr val="bg1"/>
              </a:solidFill>
              <a:latin typeface="Work sans" pitchFamily="2" charset="0"/>
            </a:endParaRPr>
          </a:p>
          <a:p>
            <a:r>
              <a:rPr lang="en-GB" sz="2400" i="1" dirty="0">
                <a:solidFill>
                  <a:schemeClr val="bg1"/>
                </a:solidFill>
                <a:latin typeface="Work sans" pitchFamily="2" charset="0"/>
              </a:rPr>
              <a:t>Why are power dynamics so important in co-production? </a:t>
            </a:r>
          </a:p>
          <a:p>
            <a:endParaRPr lang="en-GB" sz="2400" i="1" dirty="0">
              <a:solidFill>
                <a:schemeClr val="bg1"/>
              </a:solidFill>
              <a:latin typeface="Work sans" pitchFamily="2" charset="0"/>
            </a:endParaRPr>
          </a:p>
          <a:p>
            <a:r>
              <a:rPr lang="en-GB" sz="2400" i="1" dirty="0">
                <a:solidFill>
                  <a:schemeClr val="bg1"/>
                </a:solidFill>
                <a:latin typeface="Work sans" pitchFamily="2" charset="0"/>
              </a:rPr>
              <a:t>What are the signs (subtle or not subtle) of holding on to power? </a:t>
            </a:r>
          </a:p>
          <a:p>
            <a:endParaRPr lang="en-GB" sz="2400" i="1" dirty="0">
              <a:solidFill>
                <a:schemeClr val="bg1"/>
              </a:solidFill>
              <a:latin typeface="Work sans" pitchFamily="2" charset="0"/>
            </a:endParaRPr>
          </a:p>
          <a:p>
            <a:endParaRPr lang="en-GB" sz="2400" i="1" dirty="0">
              <a:solidFill>
                <a:schemeClr val="bg1"/>
              </a:solidFill>
              <a:latin typeface="Work sans" pitchFamily="2" charset="0"/>
            </a:endParaRPr>
          </a:p>
          <a:p>
            <a:endParaRPr lang="en-GB" sz="2400" dirty="0">
              <a:solidFill>
                <a:schemeClr val="bg1"/>
              </a:solidFill>
              <a:latin typeface="Work sans" pitchFamily="2" charset="0"/>
            </a:endParaRPr>
          </a:p>
        </p:txBody>
      </p:sp>
      <p:pic>
        <p:nvPicPr>
          <p:cNvPr id="7" name="Picture 6" descr="A group of people sitting around a table">
            <a:extLst>
              <a:ext uri="{FF2B5EF4-FFF2-40B4-BE49-F238E27FC236}">
                <a16:creationId xmlns:a16="http://schemas.microsoft.com/office/drawing/2014/main" id="{5B4EC56C-6ADF-E821-16F1-0D1A3B5F65AF}"/>
              </a:ext>
            </a:extLst>
          </p:cNvPr>
          <p:cNvPicPr>
            <a:picLocks noChangeAspect="1"/>
          </p:cNvPicPr>
          <p:nvPr/>
        </p:nvPicPr>
        <p:blipFill rotWithShape="1">
          <a:blip r:embed="rId3">
            <a:extLst>
              <a:ext uri="{28A0092B-C50C-407E-A947-70E740481C1C}">
                <a14:useLocalDpi xmlns:a14="http://schemas.microsoft.com/office/drawing/2010/main" val="0"/>
              </a:ext>
            </a:extLst>
          </a:blip>
          <a:srcRect l="47931" t="-603" r="-6365" b="603"/>
          <a:stretch/>
        </p:blipFill>
        <p:spPr>
          <a:xfrm>
            <a:off x="6240379" y="-74346"/>
            <a:ext cx="7069304" cy="7006691"/>
          </a:xfrm>
          <a:prstGeom prst="rect">
            <a:avLst/>
          </a:prstGeom>
        </p:spPr>
      </p:pic>
    </p:spTree>
    <p:extLst>
      <p:ext uri="{BB962C8B-B14F-4D97-AF65-F5344CB8AC3E}">
        <p14:creationId xmlns:p14="http://schemas.microsoft.com/office/powerpoint/2010/main" val="2897965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D0BDE6-0DE4-7D45-D035-4EABD241FE30}"/>
              </a:ext>
            </a:extLst>
          </p:cNvPr>
          <p:cNvSpPr txBox="1"/>
          <p:nvPr/>
        </p:nvSpPr>
        <p:spPr>
          <a:xfrm>
            <a:off x="587374" y="158684"/>
            <a:ext cx="476567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Work Sans" pitchFamily="2" charset="0"/>
                <a:ea typeface="+mn-ea"/>
                <a:cs typeface="+mn-cs"/>
              </a:rPr>
              <a:t>Creating space for power sharing</a:t>
            </a:r>
          </a:p>
        </p:txBody>
      </p:sp>
      <p:sp>
        <p:nvSpPr>
          <p:cNvPr id="2" name="TextBox 1">
            <a:extLst>
              <a:ext uri="{FF2B5EF4-FFF2-40B4-BE49-F238E27FC236}">
                <a16:creationId xmlns:a16="http://schemas.microsoft.com/office/drawing/2014/main" id="{934C9DEB-566F-7C56-F7D3-116AB2E01610}"/>
              </a:ext>
            </a:extLst>
          </p:cNvPr>
          <p:cNvSpPr txBox="1"/>
          <p:nvPr/>
        </p:nvSpPr>
        <p:spPr>
          <a:xfrm>
            <a:off x="57867" y="1268455"/>
            <a:ext cx="6038133" cy="53245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Work Sans" pitchFamily="2" charset="0"/>
                <a:ea typeface="+mn-ea"/>
                <a:cs typeface="+mn-cs"/>
              </a:rPr>
              <a:t>Removing power dynamics – </a:t>
            </a:r>
            <a:r>
              <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rPr>
              <a:t>is the space neutral and welcoming? Has everyone got the same ‘permission’?</a:t>
            </a:r>
            <a:br>
              <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Work Sans" pitchFamily="2" charset="0"/>
                <a:ea typeface="+mn-ea"/>
                <a:cs typeface="+mn-cs"/>
              </a:rPr>
              <a:t>Challenging yourself –</a:t>
            </a:r>
            <a:r>
              <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rPr>
              <a:t> How do you feel not being ‘in control’? Are there any subtle signs of power in the space? </a:t>
            </a:r>
            <a:br>
              <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indent="-285750">
              <a:buFont typeface="Arial" panose="020B0604020202020204" pitchFamily="34" charset="0"/>
              <a:buChar char="•"/>
              <a:defRPr/>
            </a:pPr>
            <a:r>
              <a:rPr kumimoji="0" lang="en-GB" sz="2000" b="1" i="0" u="none" strike="noStrike" kern="1200" cap="none" spc="0" normalizeH="0" baseline="0" noProof="0" dirty="0">
                <a:ln>
                  <a:noFill/>
                </a:ln>
                <a:solidFill>
                  <a:prstClr val="white"/>
                </a:solidFill>
                <a:effectLst/>
                <a:uLnTx/>
                <a:uFillTx/>
                <a:latin typeface="Work Sans" pitchFamily="2" charset="0"/>
                <a:ea typeface="+mn-ea"/>
                <a:cs typeface="+mn-cs"/>
              </a:rPr>
              <a:t>Confidence building – </a:t>
            </a:r>
            <a:r>
              <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rPr>
              <a:t>Spend time setting the scene and creating group cohesion. People are more likely to speak later if they talk early on.</a:t>
            </a:r>
            <a:r>
              <a:rPr lang="en-GB" sz="2000" dirty="0">
                <a:solidFill>
                  <a:schemeClr val="bg1"/>
                </a:solidFill>
                <a:latin typeface="Work sans" pitchFamily="2" charset="0"/>
              </a:rPr>
              <a:t> Removing the ‘social risk’ of being the ‘different’ voice</a:t>
            </a:r>
            <a:br>
              <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Work Sans" pitchFamily="2" charset="0"/>
                <a:ea typeface="+mn-ea"/>
                <a:cs typeface="+mn-cs"/>
              </a:rPr>
              <a:t>Recognising people’s strengths –</a:t>
            </a:r>
            <a:r>
              <a:rPr kumimoji="0" lang="en-GB" sz="2000" b="0" i="0" u="none" strike="noStrike" kern="1200" cap="none" spc="0" normalizeH="0" baseline="0" noProof="0" dirty="0">
                <a:ln>
                  <a:noFill/>
                </a:ln>
                <a:solidFill>
                  <a:prstClr val="white"/>
                </a:solidFill>
                <a:effectLst/>
                <a:uLnTx/>
                <a:uFillTx/>
                <a:latin typeface="Work Sans" pitchFamily="2" charset="0"/>
                <a:ea typeface="+mn-ea"/>
                <a:cs typeface="+mn-cs"/>
              </a:rPr>
              <a:t> What roles can people take on to help them feel valued?</a:t>
            </a:r>
            <a:endParaRPr kumimoji="0" lang="en-GB" sz="2000" b="1" i="0" u="none" strike="noStrike" kern="1200" cap="none" spc="0" normalizeH="0" baseline="0" noProof="0" dirty="0">
              <a:ln>
                <a:noFill/>
              </a:ln>
              <a:solidFill>
                <a:prstClr val="white"/>
              </a:solidFill>
              <a:effectLst/>
              <a:uLnTx/>
              <a:uFillTx/>
              <a:latin typeface="Work Sans" pitchFamily="2" charset="0"/>
              <a:ea typeface="+mn-ea"/>
              <a:cs typeface="+mn-cs"/>
            </a:endParaRPr>
          </a:p>
        </p:txBody>
      </p:sp>
      <p:pic>
        <p:nvPicPr>
          <p:cNvPr id="3076" name="Picture 4">
            <a:extLst>
              <a:ext uri="{FF2B5EF4-FFF2-40B4-BE49-F238E27FC236}">
                <a16:creationId xmlns:a16="http://schemas.microsoft.com/office/drawing/2014/main" id="{8E3DC7BF-7599-9CB2-8AB5-263714EF34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51" r="31185"/>
          <a:stretch/>
        </p:blipFill>
        <p:spPr bwMode="auto">
          <a:xfrm>
            <a:off x="6229349" y="0"/>
            <a:ext cx="6172200" cy="807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4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673CDB-769D-E0DF-4887-BD7B2AACC321}"/>
              </a:ext>
            </a:extLst>
          </p:cNvPr>
          <p:cNvSpPr txBox="1"/>
          <p:nvPr/>
        </p:nvSpPr>
        <p:spPr>
          <a:xfrm>
            <a:off x="990600" y="498296"/>
            <a:ext cx="10210799" cy="3823034"/>
          </a:xfrm>
          <a:prstGeom prst="rect">
            <a:avLst/>
          </a:prstGeom>
          <a:noFill/>
        </p:spPr>
        <p:txBody>
          <a:bodyPr wrap="square" rtlCol="0">
            <a:spAutoFit/>
          </a:bodyPr>
          <a:lstStyle/>
          <a:p>
            <a:pPr algn="ctr">
              <a:lnSpc>
                <a:spcPct val="107000"/>
              </a:lnSpc>
              <a:spcAft>
                <a:spcPts val="800"/>
              </a:spcAft>
            </a:pPr>
            <a:r>
              <a:rPr lang="en-GB" sz="3600" b="1" kern="100" dirty="0">
                <a:solidFill>
                  <a:schemeClr val="bg1"/>
                </a:solidFill>
                <a:effectLst/>
                <a:latin typeface="Work sans" pitchFamily="2" charset="0"/>
                <a:ea typeface="Calibri" panose="020F0502020204030204" pitchFamily="34" charset="0"/>
                <a:cs typeface="Times New Roman" panose="02020603050405020304" pitchFamily="18" charset="0"/>
              </a:rPr>
              <a:t>Using co-production and outreach approaches to find and engage with people in your communities</a:t>
            </a:r>
            <a:endParaRPr lang="en-GB" sz="3600" b="1" kern="100" dirty="0">
              <a:solidFill>
                <a:schemeClr val="bg1"/>
              </a:solidFill>
              <a:latin typeface="Work sans" pitchFamily="2"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000" b="1" kern="100" dirty="0">
              <a:solidFill>
                <a:schemeClr val="bg1"/>
              </a:solidFill>
              <a:latin typeface="Work sans" pitchFamily="2"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b="1" kern="100" dirty="0">
                <a:solidFill>
                  <a:schemeClr val="bg1"/>
                </a:solidFill>
                <a:effectLst/>
                <a:latin typeface="Work sans" pitchFamily="2" charset="0"/>
                <a:ea typeface="Calibri" panose="020F0502020204030204" pitchFamily="34" charset="0"/>
                <a:cs typeface="Times New Roman" panose="02020603050405020304" pitchFamily="18" charset="0"/>
              </a:rPr>
              <a:t>Jennie Shrewsbury</a:t>
            </a:r>
          </a:p>
          <a:p>
            <a:pPr algn="ctr">
              <a:lnSpc>
                <a:spcPct val="107000"/>
              </a:lnSpc>
              <a:spcAft>
                <a:spcPts val="800"/>
              </a:spcAft>
            </a:pPr>
            <a:r>
              <a:rPr lang="en-GB" sz="2000" b="1" kern="100" dirty="0">
                <a:solidFill>
                  <a:schemeClr val="bg1"/>
                </a:solidFill>
                <a:effectLst/>
                <a:latin typeface="Work sans" pitchFamily="2" charset="0"/>
                <a:ea typeface="Calibri" panose="020F0502020204030204" pitchFamily="34" charset="0"/>
                <a:cs typeface="Times New Roman" panose="02020603050405020304" pitchFamily="18" charset="0"/>
              </a:rPr>
              <a:t>Good Practice Mentors</a:t>
            </a:r>
            <a:endParaRPr lang="en-GB" b="1" kern="100" dirty="0">
              <a:solidFill>
                <a:schemeClr val="bg1"/>
              </a:solidFill>
              <a:effectLst/>
              <a:latin typeface="Work sans" pitchFamily="2" charset="0"/>
              <a:ea typeface="Calibri" panose="020F0502020204030204" pitchFamily="34" charset="0"/>
              <a:cs typeface="Times New Roman" panose="02020603050405020304" pitchFamily="18" charset="0"/>
            </a:endParaRPr>
          </a:p>
          <a:p>
            <a:pPr algn="ctr"/>
            <a:endParaRPr lang="en-GB" sz="3600" b="1" dirty="0">
              <a:solidFill>
                <a:schemeClr val="bg1"/>
              </a:solidFill>
              <a:latin typeface="Work sans" pitchFamily="2" charset="0"/>
            </a:endParaRPr>
          </a:p>
        </p:txBody>
      </p:sp>
      <p:pic>
        <p:nvPicPr>
          <p:cNvPr id="5" name="Picture 4" descr="A green and pink logo with text">
            <a:extLst>
              <a:ext uri="{FF2B5EF4-FFF2-40B4-BE49-F238E27FC236}">
                <a16:creationId xmlns:a16="http://schemas.microsoft.com/office/drawing/2014/main" id="{16764486-ECE6-A4C6-8FD6-B7ED59D9B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143" y="3804738"/>
            <a:ext cx="3723144" cy="2846433"/>
          </a:xfrm>
          <a:prstGeom prst="rect">
            <a:avLst/>
          </a:prstGeom>
        </p:spPr>
      </p:pic>
    </p:spTree>
    <p:extLst>
      <p:ext uri="{BB962C8B-B14F-4D97-AF65-F5344CB8AC3E}">
        <p14:creationId xmlns:p14="http://schemas.microsoft.com/office/powerpoint/2010/main" val="391129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B38F5F-6AAE-D9AD-A8CD-ABCE79E33BC3}"/>
              </a:ext>
            </a:extLst>
          </p:cNvPr>
          <p:cNvSpPr txBox="1"/>
          <p:nvPr/>
        </p:nvSpPr>
        <p:spPr>
          <a:xfrm>
            <a:off x="725333" y="248740"/>
            <a:ext cx="4724080" cy="6186309"/>
          </a:xfrm>
          <a:prstGeom prst="rect">
            <a:avLst/>
          </a:prstGeom>
          <a:solidFill>
            <a:srgbClr val="22A082"/>
          </a:solidFill>
        </p:spPr>
        <p:txBody>
          <a:bodyPr wrap="square" lIns="91440" tIns="45720" rIns="91440" bIns="45720" rtlCol="0" anchor="t">
            <a:spAutoFit/>
          </a:bodyPr>
          <a:lstStyle/>
          <a:p>
            <a:pPr algn="ctr"/>
            <a:r>
              <a:rPr lang="en-GB" sz="3200" b="1" dirty="0">
                <a:solidFill>
                  <a:schemeClr val="bg1"/>
                </a:solidFill>
                <a:latin typeface="Work Sans" pitchFamily="2" charset="0"/>
              </a:rPr>
              <a:t>Leadership</a:t>
            </a:r>
          </a:p>
          <a:p>
            <a:pPr algn="ctr"/>
            <a:endParaRPr lang="en-GB" sz="3200" b="1" dirty="0">
              <a:solidFill>
                <a:schemeClr val="bg1"/>
              </a:solidFill>
              <a:latin typeface="Work Sans" pitchFamily="2" charset="0"/>
            </a:endParaRPr>
          </a:p>
          <a:p>
            <a:r>
              <a:rPr lang="en-GB" sz="2000" dirty="0">
                <a:solidFill>
                  <a:schemeClr val="bg1"/>
                </a:solidFill>
                <a:latin typeface="Work sans" pitchFamily="2" charset="0"/>
              </a:rPr>
              <a:t>P</a:t>
            </a:r>
            <a:r>
              <a:rPr lang="en-GB" sz="2000" i="0" dirty="0">
                <a:solidFill>
                  <a:schemeClr val="bg1"/>
                </a:solidFill>
                <a:effectLst/>
                <a:latin typeface="Work sans" pitchFamily="2" charset="0"/>
              </a:rPr>
              <a:t>rovides all the structure, </a:t>
            </a:r>
            <a:r>
              <a:rPr lang="en-GB" sz="2000" dirty="0">
                <a:solidFill>
                  <a:schemeClr val="bg1"/>
                </a:solidFill>
                <a:latin typeface="Work sans" pitchFamily="2" charset="0"/>
              </a:rPr>
              <a:t>and ensures</a:t>
            </a:r>
            <a:r>
              <a:rPr lang="en-GB" sz="2000" i="0" dirty="0">
                <a:solidFill>
                  <a:schemeClr val="bg1"/>
                </a:solidFill>
                <a:effectLst/>
                <a:latin typeface="Work sans" pitchFamily="2" charset="0"/>
              </a:rPr>
              <a:t> decisions and actions are assigned</a:t>
            </a:r>
          </a:p>
          <a:p>
            <a:endParaRPr lang="en-GB" sz="2000" dirty="0">
              <a:solidFill>
                <a:schemeClr val="bg1"/>
              </a:solidFill>
              <a:latin typeface="Work sans" pitchFamily="2" charset="0"/>
            </a:endParaRPr>
          </a:p>
          <a:p>
            <a:r>
              <a:rPr lang="en-GB" sz="2000" i="0" dirty="0">
                <a:solidFill>
                  <a:schemeClr val="bg1"/>
                </a:solidFill>
                <a:effectLst/>
                <a:latin typeface="Work sans" pitchFamily="2" charset="0"/>
              </a:rPr>
              <a:t>Makes final decision alone and without including others </a:t>
            </a:r>
          </a:p>
          <a:p>
            <a:endParaRPr lang="en-GB" sz="2000" dirty="0">
              <a:solidFill>
                <a:schemeClr val="bg1"/>
              </a:solidFill>
              <a:latin typeface="Work sans" pitchFamily="2" charset="0"/>
            </a:endParaRPr>
          </a:p>
          <a:p>
            <a:r>
              <a:rPr lang="en-GB" sz="2000" i="0" dirty="0">
                <a:solidFill>
                  <a:schemeClr val="bg1"/>
                </a:solidFill>
                <a:effectLst/>
                <a:latin typeface="Work sans" pitchFamily="2" charset="0"/>
              </a:rPr>
              <a:t>Takes away all th</a:t>
            </a:r>
            <a:r>
              <a:rPr lang="en-GB" sz="2000" dirty="0">
                <a:solidFill>
                  <a:schemeClr val="bg1"/>
                </a:solidFill>
                <a:latin typeface="Work sans" pitchFamily="2" charset="0"/>
              </a:rPr>
              <a:t>e actions to do themselves </a:t>
            </a:r>
          </a:p>
          <a:p>
            <a:endParaRPr lang="en-GB" sz="2000" i="0" dirty="0">
              <a:solidFill>
                <a:schemeClr val="bg1"/>
              </a:solidFill>
              <a:effectLst/>
              <a:latin typeface="Work sans" pitchFamily="2" charset="0"/>
            </a:endParaRPr>
          </a:p>
          <a:p>
            <a:r>
              <a:rPr lang="en-GB" sz="2000" dirty="0">
                <a:solidFill>
                  <a:schemeClr val="bg1"/>
                </a:solidFill>
                <a:latin typeface="Work sans" pitchFamily="2" charset="0"/>
              </a:rPr>
              <a:t>Withholds certain information they see as not relevant or not possible to be shared with everyone involved</a:t>
            </a:r>
          </a:p>
          <a:p>
            <a:endParaRPr lang="en-GB" sz="2000" i="0" dirty="0">
              <a:solidFill>
                <a:schemeClr val="bg1"/>
              </a:solidFill>
              <a:effectLst/>
              <a:latin typeface="Work sans" pitchFamily="2" charset="0"/>
            </a:endParaRPr>
          </a:p>
          <a:p>
            <a:endParaRPr lang="en-GB" sz="2000" i="0" dirty="0">
              <a:solidFill>
                <a:schemeClr val="bg1"/>
              </a:solidFill>
              <a:effectLst/>
              <a:latin typeface="Work sans" pitchFamily="2" charset="0"/>
            </a:endParaRPr>
          </a:p>
          <a:p>
            <a:endParaRPr lang="en-GB" sz="3200" b="1" dirty="0">
              <a:solidFill>
                <a:schemeClr val="bg1"/>
              </a:solidFill>
              <a:latin typeface="Work Sans" pitchFamily="2" charset="0"/>
            </a:endParaRPr>
          </a:p>
        </p:txBody>
      </p:sp>
      <p:sp>
        <p:nvSpPr>
          <p:cNvPr id="5" name="TextBox 4">
            <a:extLst>
              <a:ext uri="{FF2B5EF4-FFF2-40B4-BE49-F238E27FC236}">
                <a16:creationId xmlns:a16="http://schemas.microsoft.com/office/drawing/2014/main" id="{348E8E80-80A1-E24A-B068-6F958242F464}"/>
              </a:ext>
            </a:extLst>
          </p:cNvPr>
          <p:cNvSpPr txBox="1"/>
          <p:nvPr/>
        </p:nvSpPr>
        <p:spPr>
          <a:xfrm>
            <a:off x="6178552" y="1058228"/>
            <a:ext cx="5627368" cy="1200329"/>
          </a:xfrm>
          <a:prstGeom prst="rect">
            <a:avLst/>
          </a:prstGeom>
          <a:noFill/>
        </p:spPr>
        <p:txBody>
          <a:bodyPr wrap="square">
            <a:spAutoFit/>
          </a:bodyPr>
          <a:lstStyle/>
          <a:p>
            <a:endParaRPr lang="en-GB" sz="2400" dirty="0">
              <a:solidFill>
                <a:schemeClr val="bg1"/>
              </a:solidFill>
              <a:latin typeface="Work sans" pitchFamily="2" charset="0"/>
            </a:endParaRPr>
          </a:p>
          <a:p>
            <a:endParaRPr lang="en-GB" sz="2400" dirty="0">
              <a:solidFill>
                <a:schemeClr val="bg1"/>
              </a:solidFill>
              <a:latin typeface="Work sans" pitchFamily="2" charset="0"/>
            </a:endParaRPr>
          </a:p>
          <a:p>
            <a:endParaRPr lang="en-GB" sz="2400" dirty="0">
              <a:solidFill>
                <a:schemeClr val="bg1"/>
              </a:solidFill>
              <a:latin typeface="Work sans" pitchFamily="2" charset="0"/>
            </a:endParaRPr>
          </a:p>
        </p:txBody>
      </p:sp>
      <p:sp>
        <p:nvSpPr>
          <p:cNvPr id="7" name="TextBox 6">
            <a:extLst>
              <a:ext uri="{FF2B5EF4-FFF2-40B4-BE49-F238E27FC236}">
                <a16:creationId xmlns:a16="http://schemas.microsoft.com/office/drawing/2014/main" id="{79837169-6F22-98A5-A4FA-4A4FECA7618D}"/>
              </a:ext>
            </a:extLst>
          </p:cNvPr>
          <p:cNvSpPr txBox="1"/>
          <p:nvPr/>
        </p:nvSpPr>
        <p:spPr>
          <a:xfrm>
            <a:off x="6742589" y="248740"/>
            <a:ext cx="4724080" cy="6186309"/>
          </a:xfrm>
          <a:prstGeom prst="rect">
            <a:avLst/>
          </a:prstGeom>
          <a:solidFill>
            <a:srgbClr val="C63F58"/>
          </a:solidFill>
        </p:spPr>
        <p:txBody>
          <a:bodyPr wrap="square">
            <a:spAutoFit/>
          </a:bodyPr>
          <a:lstStyle/>
          <a:p>
            <a:pPr algn="ctr"/>
            <a:r>
              <a:rPr lang="en-GB" sz="3200" b="1" dirty="0">
                <a:solidFill>
                  <a:schemeClr val="bg1"/>
                </a:solidFill>
                <a:latin typeface="Work Sans" pitchFamily="2" charset="0"/>
              </a:rPr>
              <a:t>Facilitation</a:t>
            </a:r>
          </a:p>
          <a:p>
            <a:pPr algn="ctr"/>
            <a:endParaRPr lang="en-GB" sz="3200" b="1" dirty="0">
              <a:solidFill>
                <a:schemeClr val="bg1"/>
              </a:solidFill>
              <a:latin typeface="Work Sans" pitchFamily="2" charset="0"/>
            </a:endParaRPr>
          </a:p>
          <a:p>
            <a:r>
              <a:rPr lang="en-GB" sz="2000" dirty="0">
                <a:solidFill>
                  <a:schemeClr val="bg1"/>
                </a:solidFill>
                <a:latin typeface="Work sans" pitchFamily="2" charset="0"/>
              </a:rPr>
              <a:t>“G</a:t>
            </a:r>
            <a:r>
              <a:rPr lang="en-GB" sz="2000" i="0" dirty="0">
                <a:solidFill>
                  <a:schemeClr val="bg1"/>
                </a:solidFill>
                <a:effectLst/>
                <a:latin typeface="Work sans" pitchFamily="2" charset="0"/>
              </a:rPr>
              <a:t>uide on the side”, not the “sage on the stage”</a:t>
            </a:r>
          </a:p>
          <a:p>
            <a:endParaRPr lang="en-GB" sz="2000" dirty="0">
              <a:solidFill>
                <a:schemeClr val="bg1"/>
              </a:solidFill>
              <a:latin typeface="Work sans" pitchFamily="2" charset="0"/>
            </a:endParaRPr>
          </a:p>
          <a:p>
            <a:r>
              <a:rPr lang="en-GB" sz="2000" dirty="0">
                <a:solidFill>
                  <a:schemeClr val="bg1"/>
                </a:solidFill>
                <a:latin typeface="Work sans" pitchFamily="2" charset="0"/>
              </a:rPr>
              <a:t>F</a:t>
            </a:r>
            <a:r>
              <a:rPr lang="en-GB" sz="2000" i="0" dirty="0">
                <a:solidFill>
                  <a:schemeClr val="bg1"/>
                </a:solidFill>
                <a:effectLst/>
                <a:latin typeface="Work sans" pitchFamily="2" charset="0"/>
              </a:rPr>
              <a:t>ostering collaboration, asking questions, and ensuring all voices are heard</a:t>
            </a:r>
          </a:p>
          <a:p>
            <a:endParaRPr lang="en-GB" sz="2000" dirty="0">
              <a:solidFill>
                <a:schemeClr val="bg1"/>
              </a:solidFill>
              <a:latin typeface="Work sans" pitchFamily="2" charset="0"/>
            </a:endParaRPr>
          </a:p>
          <a:p>
            <a:r>
              <a:rPr lang="en-GB" sz="2000" dirty="0">
                <a:solidFill>
                  <a:schemeClr val="bg1"/>
                </a:solidFill>
                <a:latin typeface="Work sans" pitchFamily="2" charset="0"/>
              </a:rPr>
              <a:t>N</a:t>
            </a:r>
            <a:r>
              <a:rPr lang="en-GB" sz="2000" i="0" dirty="0">
                <a:solidFill>
                  <a:schemeClr val="bg1"/>
                </a:solidFill>
                <a:effectLst/>
                <a:latin typeface="Work sans" pitchFamily="2" charset="0"/>
              </a:rPr>
              <a:t>urtures creative discussions, encourages exploration of ideas, and guides towards consensus or decisions</a:t>
            </a:r>
          </a:p>
          <a:p>
            <a:endParaRPr lang="en-GB" sz="2000" i="0" dirty="0">
              <a:solidFill>
                <a:schemeClr val="bg1"/>
              </a:solidFill>
              <a:effectLst/>
              <a:latin typeface="Work sans" pitchFamily="2" charset="0"/>
            </a:endParaRPr>
          </a:p>
          <a:p>
            <a:r>
              <a:rPr lang="en-GB" sz="2000" dirty="0">
                <a:solidFill>
                  <a:schemeClr val="bg1"/>
                </a:solidFill>
                <a:latin typeface="Work sans" pitchFamily="2" charset="0"/>
              </a:rPr>
              <a:t>Take a more ‘neutral’ approach to decision making</a:t>
            </a:r>
            <a:endParaRPr lang="en-GB" sz="2000" i="0" dirty="0">
              <a:solidFill>
                <a:schemeClr val="bg1"/>
              </a:solidFill>
              <a:effectLst/>
              <a:latin typeface="Work sans" pitchFamily="2" charset="0"/>
            </a:endParaRPr>
          </a:p>
          <a:p>
            <a:endParaRPr lang="en-GB" sz="2000" i="0" dirty="0">
              <a:solidFill>
                <a:schemeClr val="bg1"/>
              </a:solidFill>
              <a:effectLst/>
              <a:latin typeface="Work sans" pitchFamily="2" charset="0"/>
            </a:endParaRPr>
          </a:p>
          <a:p>
            <a:pPr algn="ctr"/>
            <a:endParaRPr lang="en-GB" sz="3200" dirty="0"/>
          </a:p>
        </p:txBody>
      </p:sp>
    </p:spTree>
    <p:extLst>
      <p:ext uri="{BB962C8B-B14F-4D97-AF65-F5344CB8AC3E}">
        <p14:creationId xmlns:p14="http://schemas.microsoft.com/office/powerpoint/2010/main" val="331030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08BCB248-7D64-7B82-A02D-065015421C54}"/>
              </a:ext>
              <a:ext uri="{C183D7F6-B498-43B3-948B-1728B52AA6E4}">
                <adec:decorative xmlns:adec="http://schemas.microsoft.com/office/drawing/2017/decorative" val="0"/>
              </a:ext>
            </a:extLst>
          </p:cNvPr>
          <p:cNvSpPr/>
          <p:nvPr/>
        </p:nvSpPr>
        <p:spPr>
          <a:xfrm>
            <a:off x="7578986" y="-718249"/>
            <a:ext cx="5523470" cy="3682314"/>
          </a:xfrm>
          <a:prstGeom prst="cloud">
            <a:avLst/>
          </a:prstGeom>
          <a:solidFill>
            <a:srgbClr val="C63F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loud 6">
            <a:extLst>
              <a:ext uri="{FF2B5EF4-FFF2-40B4-BE49-F238E27FC236}">
                <a16:creationId xmlns:a16="http://schemas.microsoft.com/office/drawing/2014/main" id="{5AC2FAFB-B6F1-85B0-FC44-4D359BE802AA}"/>
              </a:ext>
            </a:extLst>
          </p:cNvPr>
          <p:cNvSpPr/>
          <p:nvPr/>
        </p:nvSpPr>
        <p:spPr>
          <a:xfrm>
            <a:off x="-1463414" y="3893935"/>
            <a:ext cx="5523470" cy="3682314"/>
          </a:xfrm>
          <a:prstGeom prst="cloud">
            <a:avLst/>
          </a:prstGeom>
          <a:solidFill>
            <a:srgbClr val="22A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2F0058D-EB44-9062-0FD8-558F108992DD}"/>
              </a:ext>
            </a:extLst>
          </p:cNvPr>
          <p:cNvSpPr txBox="1"/>
          <p:nvPr/>
        </p:nvSpPr>
        <p:spPr>
          <a:xfrm>
            <a:off x="3168650" y="213241"/>
            <a:ext cx="58547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Work Sans" pitchFamily="2" charset="0"/>
                <a:ea typeface="+mn-ea"/>
                <a:cs typeface="+mn-cs"/>
              </a:rPr>
              <a:t>Who should be in the room?</a:t>
            </a:r>
          </a:p>
        </p:txBody>
      </p:sp>
      <p:sp>
        <p:nvSpPr>
          <p:cNvPr id="6" name="TextBox 5">
            <a:extLst>
              <a:ext uri="{FF2B5EF4-FFF2-40B4-BE49-F238E27FC236}">
                <a16:creationId xmlns:a16="http://schemas.microsoft.com/office/drawing/2014/main" id="{13F25CA4-62CD-12D0-7FA1-239DF67C6EA6}"/>
              </a:ext>
            </a:extLst>
          </p:cNvPr>
          <p:cNvSpPr txBox="1"/>
          <p:nvPr/>
        </p:nvSpPr>
        <p:spPr>
          <a:xfrm>
            <a:off x="793750" y="1122908"/>
            <a:ext cx="10604500" cy="54322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prstClr val="white"/>
                </a:solidFill>
                <a:effectLst/>
                <a:uLnTx/>
                <a:uFillTx/>
                <a:latin typeface="Work Sans" pitchFamily="2" charset="0"/>
                <a:ea typeface="+mn-ea"/>
                <a:cs typeface="+mn-cs"/>
              </a:rPr>
              <a:t>Who are the ‘gatekeepers’ to different communities? </a:t>
            </a:r>
            <a:r>
              <a:rPr kumimoji="0" lang="en-GB" sz="2300" b="0" i="0" u="none" strike="noStrike" kern="1200" cap="none" spc="0" normalizeH="0" baseline="0" noProof="0" dirty="0">
                <a:ln>
                  <a:noFill/>
                </a:ln>
                <a:solidFill>
                  <a:prstClr val="white"/>
                </a:solidFill>
                <a:effectLst/>
                <a:uLnTx/>
                <a:uFillTx/>
                <a:latin typeface="Work Sans" pitchFamily="2" charset="0"/>
                <a:ea typeface="+mn-ea"/>
                <a:cs typeface="+mn-cs"/>
              </a:rPr>
              <a:t>How can you use these relationships to access more diverse voices? </a:t>
            </a:r>
            <a:br>
              <a:rPr kumimoji="0" lang="en-GB" sz="2300" b="0"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GB" sz="23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prstClr val="white"/>
                </a:solidFill>
                <a:effectLst/>
                <a:uLnTx/>
                <a:uFillTx/>
                <a:latin typeface="Work Sans" pitchFamily="2" charset="0"/>
                <a:ea typeface="+mn-ea"/>
                <a:cs typeface="+mn-cs"/>
              </a:rPr>
              <a:t>Don’t reinvent the wheel </a:t>
            </a:r>
            <a:r>
              <a:rPr kumimoji="0" lang="en-GB" sz="2300" b="0" i="0" u="none" strike="noStrike" kern="1200" cap="none" spc="0" normalizeH="0" baseline="0" noProof="0" dirty="0">
                <a:ln>
                  <a:noFill/>
                </a:ln>
                <a:solidFill>
                  <a:prstClr val="white"/>
                </a:solidFill>
                <a:effectLst/>
                <a:uLnTx/>
                <a:uFillTx/>
                <a:latin typeface="Work Sans" pitchFamily="2" charset="0"/>
                <a:ea typeface="+mn-ea"/>
                <a:cs typeface="+mn-cs"/>
              </a:rPr>
              <a:t>– what already exists that you can join?  How can you use existing groups or spaces to share your message or invite voices into your conversation?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3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prstClr val="white"/>
                </a:solidFill>
                <a:effectLst/>
                <a:uLnTx/>
                <a:uFillTx/>
                <a:latin typeface="Work Sans" pitchFamily="2" charset="0"/>
                <a:ea typeface="+mn-ea"/>
                <a:cs typeface="+mn-cs"/>
              </a:rPr>
              <a:t>Are you the right person to be having the conversation? </a:t>
            </a:r>
            <a:r>
              <a:rPr kumimoji="0" lang="en-GB" sz="2300" b="0" i="0" u="none" strike="noStrike" kern="1200" cap="none" spc="0" normalizeH="0" baseline="0" noProof="0" dirty="0">
                <a:ln>
                  <a:noFill/>
                </a:ln>
                <a:solidFill>
                  <a:prstClr val="white"/>
                </a:solidFill>
                <a:effectLst/>
                <a:uLnTx/>
                <a:uFillTx/>
                <a:latin typeface="Work Sans" pitchFamily="2" charset="0"/>
                <a:ea typeface="+mn-ea"/>
                <a:cs typeface="+mn-cs"/>
              </a:rPr>
              <a:t>Consider the importance of people seeing themselves in the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prstClr val="white"/>
                </a:solidFill>
                <a:effectLst/>
                <a:uLnTx/>
                <a:uFillTx/>
                <a:latin typeface="Work Sans" pitchFamily="2" charset="0"/>
                <a:ea typeface="+mn-ea"/>
                <a:cs typeface="+mn-cs"/>
              </a:rPr>
              <a:t>Where are you having these conversations? </a:t>
            </a:r>
            <a:r>
              <a:rPr kumimoji="0" lang="en-GB" sz="2300" b="0" i="0" u="none" strike="noStrike" kern="1200" cap="none" spc="0" normalizeH="0" baseline="0" noProof="0" dirty="0">
                <a:ln>
                  <a:noFill/>
                </a:ln>
                <a:solidFill>
                  <a:prstClr val="white"/>
                </a:solidFill>
                <a:effectLst/>
                <a:uLnTx/>
                <a:uFillTx/>
                <a:latin typeface="Work Sans" pitchFamily="2" charset="0"/>
                <a:ea typeface="+mn-ea"/>
                <a:cs typeface="+mn-cs"/>
              </a:rPr>
              <a:t>Consider how comfortable people feel in different spaces. Do they come to you, or do you go to them? </a:t>
            </a:r>
            <a:endParaRPr kumimoji="0" lang="en-GB" sz="2300" b="1"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endParaRPr>
          </a:p>
        </p:txBody>
      </p:sp>
    </p:spTree>
    <p:extLst>
      <p:ext uri="{BB962C8B-B14F-4D97-AF65-F5344CB8AC3E}">
        <p14:creationId xmlns:p14="http://schemas.microsoft.com/office/powerpoint/2010/main" val="171175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E85AF2-11AA-F976-4444-4CDF0DE8EAB7}"/>
              </a:ext>
            </a:extLst>
          </p:cNvPr>
          <p:cNvSpPr txBox="1"/>
          <p:nvPr/>
        </p:nvSpPr>
        <p:spPr>
          <a:xfrm>
            <a:off x="2113981" y="146877"/>
            <a:ext cx="86441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Work sans" pitchFamily="2" charset="0"/>
                <a:ea typeface="+mn-ea"/>
                <a:cs typeface="+mn-cs"/>
              </a:rPr>
              <a:t>Closing the Loop</a:t>
            </a:r>
            <a:endParaRPr kumimoji="0" lang="en-GB" sz="3600" b="1" i="0" u="none" strike="noStrike" kern="1200" cap="none" spc="0" normalizeH="0" baseline="0" noProof="0">
              <a:ln>
                <a:noFill/>
              </a:ln>
              <a:solidFill>
                <a:prstClr val="white"/>
              </a:solidFill>
              <a:effectLst/>
              <a:uLnTx/>
              <a:uFillTx/>
              <a:latin typeface="Work sans" pitchFamily="2" charset="0"/>
              <a:ea typeface="+mn-ea"/>
              <a:cs typeface="+mn-cs"/>
            </a:endParaRPr>
          </a:p>
        </p:txBody>
      </p:sp>
      <p:sp>
        <p:nvSpPr>
          <p:cNvPr id="17" name="Freeform: Shape 16">
            <a:extLst>
              <a:ext uri="{FF2B5EF4-FFF2-40B4-BE49-F238E27FC236}">
                <a16:creationId xmlns:a16="http://schemas.microsoft.com/office/drawing/2014/main" id="{7F4A3DA4-B596-680F-266D-8342285A4749}"/>
              </a:ext>
              <a:ext uri="{C183D7F6-B498-43B3-948B-1728B52AA6E4}">
                <adec:decorative xmlns:adec="http://schemas.microsoft.com/office/drawing/2017/decorative" val="1"/>
              </a:ext>
            </a:extLst>
          </p:cNvPr>
          <p:cNvSpPr/>
          <p:nvPr/>
        </p:nvSpPr>
        <p:spPr>
          <a:xfrm>
            <a:off x="338631" y="778444"/>
            <a:ext cx="914876" cy="1145812"/>
          </a:xfrm>
          <a:custGeom>
            <a:avLst/>
            <a:gdLst>
              <a:gd name="connsiteX0" fmla="*/ 864945 w 914876"/>
              <a:gd name="connsiteY0" fmla="*/ 1036732 h 1145812"/>
              <a:gd name="connsiteX1" fmla="*/ 265159 w 914876"/>
              <a:gd name="connsiteY1" fmla="*/ 328045 h 1145812"/>
              <a:gd name="connsiteX2" fmla="*/ 278426 w 914876"/>
              <a:gd name="connsiteY2" fmla="*/ 198414 h 1145812"/>
              <a:gd name="connsiteX3" fmla="*/ 280637 w 914876"/>
              <a:gd name="connsiteY3" fmla="*/ 198414 h 1145812"/>
              <a:gd name="connsiteX4" fmla="*/ 331218 w 914876"/>
              <a:gd name="connsiteY4" fmla="*/ 286032 h 1145812"/>
              <a:gd name="connsiteX5" fmla="*/ 406813 w 914876"/>
              <a:gd name="connsiteY5" fmla="*/ 306347 h 1145812"/>
              <a:gd name="connsiteX6" fmla="*/ 427129 w 914876"/>
              <a:gd name="connsiteY6" fmla="*/ 230752 h 1145812"/>
              <a:gd name="connsiteX7" fmla="*/ 309659 w 914876"/>
              <a:gd name="connsiteY7" fmla="*/ 27599 h 1145812"/>
              <a:gd name="connsiteX8" fmla="*/ 276215 w 914876"/>
              <a:gd name="connsiteY8" fmla="*/ 1894 h 1145812"/>
              <a:gd name="connsiteX9" fmla="*/ 234202 w 914876"/>
              <a:gd name="connsiteY9" fmla="*/ 7422 h 1145812"/>
              <a:gd name="connsiteX10" fmla="*/ 29667 w 914876"/>
              <a:gd name="connsiteY10" fmla="*/ 125444 h 1145812"/>
              <a:gd name="connsiteX11" fmla="*/ 6308 w 914876"/>
              <a:gd name="connsiteY11" fmla="*/ 200050 h 1145812"/>
              <a:gd name="connsiteX12" fmla="*/ 80914 w 914876"/>
              <a:gd name="connsiteY12" fmla="*/ 223408 h 1145812"/>
              <a:gd name="connsiteX13" fmla="*/ 84947 w 914876"/>
              <a:gd name="connsiteY13" fmla="*/ 221078 h 1145812"/>
              <a:gd name="connsiteX14" fmla="*/ 169525 w 914876"/>
              <a:gd name="connsiteY14" fmla="*/ 172156 h 1145812"/>
              <a:gd name="connsiteX15" fmla="*/ 154599 w 914876"/>
              <a:gd name="connsiteY15" fmla="*/ 328045 h 1145812"/>
              <a:gd name="connsiteX16" fmla="*/ 845597 w 914876"/>
              <a:gd name="connsiteY16" fmla="*/ 1145633 h 1145812"/>
              <a:gd name="connsiteX17" fmla="*/ 854994 w 914876"/>
              <a:gd name="connsiteY17" fmla="*/ 1145633 h 1145812"/>
              <a:gd name="connsiteX18" fmla="*/ 914696 w 914876"/>
              <a:gd name="connsiteY18" fmla="*/ 1094776 h 1145812"/>
              <a:gd name="connsiteX19" fmla="*/ 863839 w 914876"/>
              <a:gd name="connsiteY19" fmla="*/ 1035073 h 114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876" h="1145812">
                <a:moveTo>
                  <a:pt x="864945" y="1036732"/>
                </a:moveTo>
                <a:cubicBezTo>
                  <a:pt x="518230" y="979639"/>
                  <a:pt x="264150" y="679428"/>
                  <a:pt x="265159" y="328045"/>
                </a:cubicBezTo>
                <a:cubicBezTo>
                  <a:pt x="265681" y="284523"/>
                  <a:pt x="270120" y="241139"/>
                  <a:pt x="278426" y="198414"/>
                </a:cubicBezTo>
                <a:lnTo>
                  <a:pt x="280637" y="198414"/>
                </a:lnTo>
                <a:lnTo>
                  <a:pt x="331218" y="286032"/>
                </a:lnTo>
                <a:cubicBezTo>
                  <a:pt x="346484" y="312517"/>
                  <a:pt x="380329" y="321613"/>
                  <a:pt x="406813" y="306347"/>
                </a:cubicBezTo>
                <a:cubicBezTo>
                  <a:pt x="433298" y="291082"/>
                  <a:pt x="442394" y="257237"/>
                  <a:pt x="427129" y="230752"/>
                </a:cubicBezTo>
                <a:lnTo>
                  <a:pt x="309659" y="27599"/>
                </a:lnTo>
                <a:cubicBezTo>
                  <a:pt x="302346" y="14948"/>
                  <a:pt x="290322" y="5706"/>
                  <a:pt x="276215" y="1894"/>
                </a:cubicBezTo>
                <a:cubicBezTo>
                  <a:pt x="262033" y="-1917"/>
                  <a:pt x="246917" y="73"/>
                  <a:pt x="234202" y="7422"/>
                </a:cubicBezTo>
                <a:lnTo>
                  <a:pt x="29667" y="125444"/>
                </a:lnTo>
                <a:cubicBezTo>
                  <a:pt x="2616" y="139596"/>
                  <a:pt x="-7843" y="172999"/>
                  <a:pt x="6308" y="200050"/>
                </a:cubicBezTo>
                <a:cubicBezTo>
                  <a:pt x="20460" y="227104"/>
                  <a:pt x="53863" y="237560"/>
                  <a:pt x="80914" y="223408"/>
                </a:cubicBezTo>
                <a:cubicBezTo>
                  <a:pt x="82291" y="222690"/>
                  <a:pt x="83637" y="221913"/>
                  <a:pt x="84947" y="221078"/>
                </a:cubicBezTo>
                <a:lnTo>
                  <a:pt x="169525" y="172156"/>
                </a:lnTo>
                <a:cubicBezTo>
                  <a:pt x="159688" y="223538"/>
                  <a:pt x="154691" y="275731"/>
                  <a:pt x="154599" y="328045"/>
                </a:cubicBezTo>
                <a:cubicBezTo>
                  <a:pt x="153344" y="733124"/>
                  <a:pt x="445974" y="1079364"/>
                  <a:pt x="845597" y="1145633"/>
                </a:cubicBezTo>
                <a:lnTo>
                  <a:pt x="854994" y="1145633"/>
                </a:lnTo>
                <a:cubicBezTo>
                  <a:pt x="885525" y="1148076"/>
                  <a:pt x="912253" y="1125307"/>
                  <a:pt x="914696" y="1094776"/>
                </a:cubicBezTo>
                <a:cubicBezTo>
                  <a:pt x="917140" y="1064244"/>
                  <a:pt x="894370" y="1037517"/>
                  <a:pt x="863839" y="1035073"/>
                </a:cubicBezTo>
                <a:close/>
              </a:path>
            </a:pathLst>
          </a:custGeom>
          <a:solidFill>
            <a:srgbClr val="22A082"/>
          </a:solidFill>
          <a:ln w="27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BD3D5E52-83E0-5B92-89D4-A0E15653A242}"/>
              </a:ext>
            </a:extLst>
          </p:cNvPr>
          <p:cNvSpPr/>
          <p:nvPr/>
        </p:nvSpPr>
        <p:spPr>
          <a:xfrm>
            <a:off x="1396076" y="781113"/>
            <a:ext cx="755555" cy="1261462"/>
          </a:xfrm>
          <a:custGeom>
            <a:avLst/>
            <a:gdLst>
              <a:gd name="connsiteX0" fmla="*/ 755548 w 755555"/>
              <a:gd name="connsiteY0" fmla="*/ 325375 h 1261462"/>
              <a:gd name="connsiteX1" fmla="*/ 703861 w 755555"/>
              <a:gd name="connsiteY1" fmla="*/ 35986 h 1261462"/>
              <a:gd name="connsiteX2" fmla="*/ 632689 w 755555"/>
              <a:gd name="connsiteY2" fmla="*/ 3509 h 1261462"/>
              <a:gd name="connsiteX3" fmla="*/ 600212 w 755555"/>
              <a:gd name="connsiteY3" fmla="*/ 74681 h 1261462"/>
              <a:gd name="connsiteX4" fmla="*/ 177283 w 755555"/>
              <a:gd name="connsiteY4" fmla="*/ 998808 h 1261462"/>
              <a:gd name="connsiteX5" fmla="*/ 169306 w 755555"/>
              <a:gd name="connsiteY5" fmla="*/ 1001724 h 1261462"/>
              <a:gd name="connsiteX6" fmla="*/ 169306 w 755555"/>
              <a:gd name="connsiteY6" fmla="*/ 1001724 h 1261462"/>
              <a:gd name="connsiteX7" fmla="*/ 219610 w 755555"/>
              <a:gd name="connsiteY7" fmla="*/ 913829 h 1261462"/>
              <a:gd name="connsiteX8" fmla="*/ 199157 w 755555"/>
              <a:gd name="connsiteY8" fmla="*/ 838095 h 1261462"/>
              <a:gd name="connsiteX9" fmla="*/ 123424 w 755555"/>
              <a:gd name="connsiteY9" fmla="*/ 858549 h 1261462"/>
              <a:gd name="connsiteX10" fmla="*/ 7336 w 755555"/>
              <a:gd name="connsiteY10" fmla="*/ 1062255 h 1261462"/>
              <a:gd name="connsiteX11" fmla="*/ 27787 w 755555"/>
              <a:gd name="connsiteY11" fmla="*/ 1137709 h 1261462"/>
              <a:gd name="connsiteX12" fmla="*/ 27789 w 755555"/>
              <a:gd name="connsiteY12" fmla="*/ 1137712 h 1261462"/>
              <a:gd name="connsiteX13" fmla="*/ 231496 w 755555"/>
              <a:gd name="connsiteY13" fmla="*/ 1254076 h 1261462"/>
              <a:gd name="connsiteX14" fmla="*/ 307229 w 755555"/>
              <a:gd name="connsiteY14" fmla="*/ 1233622 h 1261462"/>
              <a:gd name="connsiteX15" fmla="*/ 286775 w 755555"/>
              <a:gd name="connsiteY15" fmla="*/ 1157889 h 1261462"/>
              <a:gd name="connsiteX16" fmla="*/ 200539 w 755555"/>
              <a:gd name="connsiteY16" fmla="*/ 1108966 h 1261462"/>
              <a:gd name="connsiteX17" fmla="*/ 755548 w 755555"/>
              <a:gd name="connsiteY17" fmla="*/ 325375 h 126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555" h="1261462">
                <a:moveTo>
                  <a:pt x="755548" y="325375"/>
                </a:moveTo>
                <a:cubicBezTo>
                  <a:pt x="755661" y="226607"/>
                  <a:pt x="738160" y="128610"/>
                  <a:pt x="703861" y="35986"/>
                </a:cubicBezTo>
                <a:cubicBezTo>
                  <a:pt x="693176" y="7365"/>
                  <a:pt x="661310" y="-7177"/>
                  <a:pt x="632689" y="3509"/>
                </a:cubicBezTo>
                <a:cubicBezTo>
                  <a:pt x="604067" y="14194"/>
                  <a:pt x="589526" y="46060"/>
                  <a:pt x="600212" y="74681"/>
                </a:cubicBezTo>
                <a:cubicBezTo>
                  <a:pt x="738613" y="446659"/>
                  <a:pt x="549263" y="860406"/>
                  <a:pt x="177283" y="998808"/>
                </a:cubicBezTo>
                <a:cubicBezTo>
                  <a:pt x="174629" y="999797"/>
                  <a:pt x="171970" y="1000767"/>
                  <a:pt x="169306" y="1001724"/>
                </a:cubicBezTo>
                <a:lnTo>
                  <a:pt x="169306" y="1001724"/>
                </a:lnTo>
                <a:lnTo>
                  <a:pt x="219610" y="913829"/>
                </a:lnTo>
                <a:cubicBezTo>
                  <a:pt x="234876" y="887267"/>
                  <a:pt x="225719" y="853361"/>
                  <a:pt x="199157" y="838095"/>
                </a:cubicBezTo>
                <a:cubicBezTo>
                  <a:pt x="172595" y="822830"/>
                  <a:pt x="138689" y="831987"/>
                  <a:pt x="123424" y="858549"/>
                </a:cubicBezTo>
                <a:lnTo>
                  <a:pt x="7336" y="1062255"/>
                </a:lnTo>
                <a:cubicBezTo>
                  <a:pt x="-7852" y="1088740"/>
                  <a:pt x="1302" y="1122521"/>
                  <a:pt x="27787" y="1137709"/>
                </a:cubicBezTo>
                <a:cubicBezTo>
                  <a:pt x="27787" y="1137712"/>
                  <a:pt x="27789" y="1137712"/>
                  <a:pt x="27789" y="1137712"/>
                </a:cubicBezTo>
                <a:lnTo>
                  <a:pt x="231496" y="1254076"/>
                </a:lnTo>
                <a:cubicBezTo>
                  <a:pt x="258057" y="1269341"/>
                  <a:pt x="291963" y="1260184"/>
                  <a:pt x="307229" y="1233622"/>
                </a:cubicBezTo>
                <a:cubicBezTo>
                  <a:pt x="322494" y="1207060"/>
                  <a:pt x="313337" y="1173155"/>
                  <a:pt x="286775" y="1157889"/>
                </a:cubicBezTo>
                <a:lnTo>
                  <a:pt x="200539" y="1108966"/>
                </a:lnTo>
                <a:cubicBezTo>
                  <a:pt x="534034" y="993277"/>
                  <a:pt x="757082" y="678362"/>
                  <a:pt x="755548" y="325375"/>
                </a:cubicBezTo>
                <a:close/>
              </a:path>
            </a:pathLst>
          </a:custGeom>
          <a:solidFill>
            <a:schemeClr val="bg1"/>
          </a:solidFill>
          <a:ln w="27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4943832-4643-A0CF-7EC4-66A57161ED1A}"/>
              </a:ext>
              <a:ext uri="{C183D7F6-B498-43B3-948B-1728B52AA6E4}">
                <adec:decorative xmlns:adec="http://schemas.microsoft.com/office/drawing/2017/decorative" val="1"/>
              </a:ext>
            </a:extLst>
          </p:cNvPr>
          <p:cNvSpPr/>
          <p:nvPr/>
        </p:nvSpPr>
        <p:spPr>
          <a:xfrm>
            <a:off x="675066" y="276564"/>
            <a:ext cx="1296346" cy="386958"/>
          </a:xfrm>
          <a:custGeom>
            <a:avLst/>
            <a:gdLst>
              <a:gd name="connsiteX0" fmla="*/ 1006680 w 1296346"/>
              <a:gd name="connsiteY0" fmla="*/ 276297 h 386958"/>
              <a:gd name="connsiteX1" fmla="*/ 951401 w 1296346"/>
              <a:gd name="connsiteY1" fmla="*/ 331577 h 386958"/>
              <a:gd name="connsiteX2" fmla="*/ 1006680 w 1296346"/>
              <a:gd name="connsiteY2" fmla="*/ 386857 h 386958"/>
              <a:gd name="connsiteX3" fmla="*/ 1233880 w 1296346"/>
              <a:gd name="connsiteY3" fmla="*/ 386857 h 386958"/>
              <a:gd name="connsiteX4" fmla="*/ 1240237 w 1296346"/>
              <a:gd name="connsiteY4" fmla="*/ 386857 h 386958"/>
              <a:gd name="connsiteX5" fmla="*/ 1270089 w 1296346"/>
              <a:gd name="connsiteY5" fmla="*/ 377736 h 386958"/>
              <a:gd name="connsiteX6" fmla="*/ 1273958 w 1296346"/>
              <a:gd name="connsiteY6" fmla="*/ 375248 h 386958"/>
              <a:gd name="connsiteX7" fmla="*/ 1275617 w 1296346"/>
              <a:gd name="connsiteY7" fmla="*/ 373866 h 386958"/>
              <a:gd name="connsiteX8" fmla="*/ 1275617 w 1296346"/>
              <a:gd name="connsiteY8" fmla="*/ 373866 h 386958"/>
              <a:gd name="connsiteX9" fmla="*/ 1279210 w 1296346"/>
              <a:gd name="connsiteY9" fmla="*/ 371102 h 386958"/>
              <a:gd name="connsiteX10" fmla="*/ 1296346 w 1296346"/>
              <a:gd name="connsiteY10" fmla="*/ 331577 h 386958"/>
              <a:gd name="connsiteX11" fmla="*/ 1296346 w 1296346"/>
              <a:gd name="connsiteY11" fmla="*/ 97191 h 386958"/>
              <a:gd name="connsiteX12" fmla="*/ 1241067 w 1296346"/>
              <a:gd name="connsiteY12" fmla="*/ 41911 h 386958"/>
              <a:gd name="connsiteX13" fmla="*/ 1185787 w 1296346"/>
              <a:gd name="connsiteY13" fmla="*/ 97191 h 386958"/>
              <a:gd name="connsiteX14" fmla="*/ 1185787 w 1296346"/>
              <a:gd name="connsiteY14" fmla="*/ 198076 h 386958"/>
              <a:gd name="connsiteX15" fmla="*/ 1185787 w 1296346"/>
              <a:gd name="connsiteY15" fmla="*/ 198076 h 386958"/>
              <a:gd name="connsiteX16" fmla="*/ 16846 w 1296346"/>
              <a:gd name="connsiteY16" fmla="*/ 291408 h 386958"/>
              <a:gd name="connsiteX17" fmla="*/ 13026 w 1296346"/>
              <a:gd name="connsiteY17" fmla="*/ 295921 h 386958"/>
              <a:gd name="connsiteX18" fmla="*/ 19660 w 1296346"/>
              <a:gd name="connsiteY18" fmla="*/ 373866 h 386958"/>
              <a:gd name="connsiteX19" fmla="*/ 97604 w 1296346"/>
              <a:gd name="connsiteY19" fmla="*/ 367232 h 386958"/>
              <a:gd name="connsiteX20" fmla="*/ 1105908 w 1296346"/>
              <a:gd name="connsiteY20" fmla="*/ 275468 h 38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6346" h="386958">
                <a:moveTo>
                  <a:pt x="1006680" y="276297"/>
                </a:moveTo>
                <a:cubicBezTo>
                  <a:pt x="976149" y="276297"/>
                  <a:pt x="951401" y="301046"/>
                  <a:pt x="951401" y="331577"/>
                </a:cubicBezTo>
                <a:cubicBezTo>
                  <a:pt x="951401" y="362108"/>
                  <a:pt x="976149" y="386857"/>
                  <a:pt x="1006680" y="386857"/>
                </a:cubicBezTo>
                <a:lnTo>
                  <a:pt x="1233880" y="386857"/>
                </a:lnTo>
                <a:cubicBezTo>
                  <a:pt x="1235997" y="386992"/>
                  <a:pt x="1238120" y="386992"/>
                  <a:pt x="1240237" y="386857"/>
                </a:cubicBezTo>
                <a:cubicBezTo>
                  <a:pt x="1250876" y="386860"/>
                  <a:pt x="1261271" y="383684"/>
                  <a:pt x="1270089" y="377736"/>
                </a:cubicBezTo>
                <a:lnTo>
                  <a:pt x="1273958" y="375248"/>
                </a:lnTo>
                <a:lnTo>
                  <a:pt x="1275617" y="373866"/>
                </a:lnTo>
                <a:lnTo>
                  <a:pt x="1275617" y="373866"/>
                </a:lnTo>
                <a:lnTo>
                  <a:pt x="1279210" y="371102"/>
                </a:lnTo>
                <a:cubicBezTo>
                  <a:pt x="1290031" y="360787"/>
                  <a:pt x="1296214" y="346527"/>
                  <a:pt x="1296346" y="331577"/>
                </a:cubicBezTo>
                <a:lnTo>
                  <a:pt x="1296346" y="97191"/>
                </a:lnTo>
                <a:cubicBezTo>
                  <a:pt x="1296346" y="66660"/>
                  <a:pt x="1271598" y="41911"/>
                  <a:pt x="1241067" y="41911"/>
                </a:cubicBezTo>
                <a:cubicBezTo>
                  <a:pt x="1210536" y="41911"/>
                  <a:pt x="1185787" y="66660"/>
                  <a:pt x="1185787" y="97191"/>
                </a:cubicBezTo>
                <a:lnTo>
                  <a:pt x="1185787" y="198076"/>
                </a:lnTo>
                <a:lnTo>
                  <a:pt x="1185787" y="198076"/>
                </a:lnTo>
                <a:cubicBezTo>
                  <a:pt x="837220" y="-98945"/>
                  <a:pt x="313867" y="-57159"/>
                  <a:pt x="16846" y="291408"/>
                </a:cubicBezTo>
                <a:cubicBezTo>
                  <a:pt x="15566" y="292906"/>
                  <a:pt x="14295" y="294412"/>
                  <a:pt x="13026" y="295921"/>
                </a:cubicBezTo>
                <a:cubicBezTo>
                  <a:pt x="-6665" y="319277"/>
                  <a:pt x="-3696" y="354175"/>
                  <a:pt x="19660" y="373866"/>
                </a:cubicBezTo>
                <a:cubicBezTo>
                  <a:pt x="43015" y="393557"/>
                  <a:pt x="77913" y="390588"/>
                  <a:pt x="97604" y="367232"/>
                </a:cubicBezTo>
                <a:cubicBezTo>
                  <a:pt x="351446" y="64882"/>
                  <a:pt x="801656" y="23912"/>
                  <a:pt x="1105908" y="275468"/>
                </a:cubicBezTo>
                <a:close/>
              </a:path>
            </a:pathLst>
          </a:custGeom>
          <a:solidFill>
            <a:srgbClr val="F46874"/>
          </a:solidFill>
          <a:ln w="27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A20ACAA-C833-AE07-6990-D81E894C88F0}"/>
              </a:ext>
            </a:extLst>
          </p:cNvPr>
          <p:cNvSpPr txBox="1"/>
          <p:nvPr/>
        </p:nvSpPr>
        <p:spPr>
          <a:xfrm>
            <a:off x="2294200" y="1000830"/>
            <a:ext cx="8093964" cy="526297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rPr>
              <a:t>Co-production is a process of building trust with the people involved</a:t>
            </a:r>
            <a:br>
              <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rPr>
              <a:t>This should be part of the co-production journey </a:t>
            </a:r>
            <a:r>
              <a:rPr kumimoji="0" lang="en-GB" sz="2400" b="0" i="1" u="sng" strike="noStrike" kern="1200" cap="none" spc="0" normalizeH="0" baseline="0" noProof="0" dirty="0">
                <a:ln>
                  <a:noFill/>
                </a:ln>
                <a:solidFill>
                  <a:prstClr val="white"/>
                </a:solidFill>
                <a:effectLst/>
                <a:uLnTx/>
                <a:uFillTx/>
                <a:latin typeface="Work Sans" pitchFamily="2" charset="0"/>
                <a:ea typeface="+mn-ea"/>
                <a:cs typeface="+mn-cs"/>
              </a:rPr>
              <a:t>throughout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rPr>
              <a:t>To maintain trust, we must communicate outcomes of the process, good </a:t>
            </a:r>
            <a:r>
              <a:rPr kumimoji="0" lang="en-GB" sz="2400" b="0" i="1" u="sng" strike="noStrike" kern="1200" cap="none" spc="0" normalizeH="0" baseline="0" noProof="0" dirty="0">
                <a:ln>
                  <a:noFill/>
                </a:ln>
                <a:solidFill>
                  <a:prstClr val="white"/>
                </a:solidFill>
                <a:effectLst/>
                <a:uLnTx/>
                <a:uFillTx/>
                <a:latin typeface="Work Sans" pitchFamily="2" charset="0"/>
                <a:ea typeface="+mn-ea"/>
                <a:cs typeface="+mn-cs"/>
              </a:rPr>
              <a:t>and</a:t>
            </a:r>
            <a:r>
              <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rPr>
              <a:t> bad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rPr>
              <a:t>If we don’t close the loop, we damage trust and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rPr>
              <a:t>How might we might close the loop? – verbally, in writing, visually, next steps, future actions/plans…</a:t>
            </a:r>
          </a:p>
        </p:txBody>
      </p:sp>
      <p:sp>
        <p:nvSpPr>
          <p:cNvPr id="6" name="Freeform: Shape 5">
            <a:extLst>
              <a:ext uri="{FF2B5EF4-FFF2-40B4-BE49-F238E27FC236}">
                <a16:creationId xmlns:a16="http://schemas.microsoft.com/office/drawing/2014/main" id="{8EDA7123-5BA0-D0C3-C163-25DD84B8CE15}"/>
              </a:ext>
              <a:ext uri="{C183D7F6-B498-43B3-948B-1728B52AA6E4}">
                <adec:decorative xmlns:adec="http://schemas.microsoft.com/office/drawing/2017/decorative" val="1"/>
              </a:ext>
            </a:extLst>
          </p:cNvPr>
          <p:cNvSpPr/>
          <p:nvPr/>
        </p:nvSpPr>
        <p:spPr>
          <a:xfrm>
            <a:off x="10051729" y="4808361"/>
            <a:ext cx="914876" cy="1145812"/>
          </a:xfrm>
          <a:custGeom>
            <a:avLst/>
            <a:gdLst>
              <a:gd name="connsiteX0" fmla="*/ 864945 w 914876"/>
              <a:gd name="connsiteY0" fmla="*/ 1036732 h 1145812"/>
              <a:gd name="connsiteX1" fmla="*/ 265159 w 914876"/>
              <a:gd name="connsiteY1" fmla="*/ 328045 h 1145812"/>
              <a:gd name="connsiteX2" fmla="*/ 278426 w 914876"/>
              <a:gd name="connsiteY2" fmla="*/ 198414 h 1145812"/>
              <a:gd name="connsiteX3" fmla="*/ 280637 w 914876"/>
              <a:gd name="connsiteY3" fmla="*/ 198414 h 1145812"/>
              <a:gd name="connsiteX4" fmla="*/ 331218 w 914876"/>
              <a:gd name="connsiteY4" fmla="*/ 286032 h 1145812"/>
              <a:gd name="connsiteX5" fmla="*/ 406813 w 914876"/>
              <a:gd name="connsiteY5" fmla="*/ 306347 h 1145812"/>
              <a:gd name="connsiteX6" fmla="*/ 427129 w 914876"/>
              <a:gd name="connsiteY6" fmla="*/ 230752 h 1145812"/>
              <a:gd name="connsiteX7" fmla="*/ 309659 w 914876"/>
              <a:gd name="connsiteY7" fmla="*/ 27599 h 1145812"/>
              <a:gd name="connsiteX8" fmla="*/ 276215 w 914876"/>
              <a:gd name="connsiteY8" fmla="*/ 1894 h 1145812"/>
              <a:gd name="connsiteX9" fmla="*/ 234202 w 914876"/>
              <a:gd name="connsiteY9" fmla="*/ 7422 h 1145812"/>
              <a:gd name="connsiteX10" fmla="*/ 29667 w 914876"/>
              <a:gd name="connsiteY10" fmla="*/ 125444 h 1145812"/>
              <a:gd name="connsiteX11" fmla="*/ 6308 w 914876"/>
              <a:gd name="connsiteY11" fmla="*/ 200050 h 1145812"/>
              <a:gd name="connsiteX12" fmla="*/ 80914 w 914876"/>
              <a:gd name="connsiteY12" fmla="*/ 223408 h 1145812"/>
              <a:gd name="connsiteX13" fmla="*/ 84947 w 914876"/>
              <a:gd name="connsiteY13" fmla="*/ 221078 h 1145812"/>
              <a:gd name="connsiteX14" fmla="*/ 169525 w 914876"/>
              <a:gd name="connsiteY14" fmla="*/ 172156 h 1145812"/>
              <a:gd name="connsiteX15" fmla="*/ 154599 w 914876"/>
              <a:gd name="connsiteY15" fmla="*/ 328045 h 1145812"/>
              <a:gd name="connsiteX16" fmla="*/ 845597 w 914876"/>
              <a:gd name="connsiteY16" fmla="*/ 1145633 h 1145812"/>
              <a:gd name="connsiteX17" fmla="*/ 854994 w 914876"/>
              <a:gd name="connsiteY17" fmla="*/ 1145633 h 1145812"/>
              <a:gd name="connsiteX18" fmla="*/ 914696 w 914876"/>
              <a:gd name="connsiteY18" fmla="*/ 1094776 h 1145812"/>
              <a:gd name="connsiteX19" fmla="*/ 863839 w 914876"/>
              <a:gd name="connsiteY19" fmla="*/ 1035073 h 114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876" h="1145812">
                <a:moveTo>
                  <a:pt x="864945" y="1036732"/>
                </a:moveTo>
                <a:cubicBezTo>
                  <a:pt x="518230" y="979639"/>
                  <a:pt x="264150" y="679428"/>
                  <a:pt x="265159" y="328045"/>
                </a:cubicBezTo>
                <a:cubicBezTo>
                  <a:pt x="265681" y="284523"/>
                  <a:pt x="270120" y="241139"/>
                  <a:pt x="278426" y="198414"/>
                </a:cubicBezTo>
                <a:lnTo>
                  <a:pt x="280637" y="198414"/>
                </a:lnTo>
                <a:lnTo>
                  <a:pt x="331218" y="286032"/>
                </a:lnTo>
                <a:cubicBezTo>
                  <a:pt x="346484" y="312517"/>
                  <a:pt x="380329" y="321613"/>
                  <a:pt x="406813" y="306347"/>
                </a:cubicBezTo>
                <a:cubicBezTo>
                  <a:pt x="433298" y="291082"/>
                  <a:pt x="442394" y="257237"/>
                  <a:pt x="427129" y="230752"/>
                </a:cubicBezTo>
                <a:lnTo>
                  <a:pt x="309659" y="27599"/>
                </a:lnTo>
                <a:cubicBezTo>
                  <a:pt x="302346" y="14948"/>
                  <a:pt x="290322" y="5706"/>
                  <a:pt x="276215" y="1894"/>
                </a:cubicBezTo>
                <a:cubicBezTo>
                  <a:pt x="262033" y="-1917"/>
                  <a:pt x="246917" y="73"/>
                  <a:pt x="234202" y="7422"/>
                </a:cubicBezTo>
                <a:lnTo>
                  <a:pt x="29667" y="125444"/>
                </a:lnTo>
                <a:cubicBezTo>
                  <a:pt x="2616" y="139596"/>
                  <a:pt x="-7843" y="172999"/>
                  <a:pt x="6308" y="200050"/>
                </a:cubicBezTo>
                <a:cubicBezTo>
                  <a:pt x="20460" y="227104"/>
                  <a:pt x="53863" y="237560"/>
                  <a:pt x="80914" y="223408"/>
                </a:cubicBezTo>
                <a:cubicBezTo>
                  <a:pt x="82291" y="222690"/>
                  <a:pt x="83637" y="221913"/>
                  <a:pt x="84947" y="221078"/>
                </a:cubicBezTo>
                <a:lnTo>
                  <a:pt x="169525" y="172156"/>
                </a:lnTo>
                <a:cubicBezTo>
                  <a:pt x="159688" y="223538"/>
                  <a:pt x="154691" y="275731"/>
                  <a:pt x="154599" y="328045"/>
                </a:cubicBezTo>
                <a:cubicBezTo>
                  <a:pt x="153344" y="733124"/>
                  <a:pt x="445974" y="1079364"/>
                  <a:pt x="845597" y="1145633"/>
                </a:cubicBezTo>
                <a:lnTo>
                  <a:pt x="854994" y="1145633"/>
                </a:lnTo>
                <a:cubicBezTo>
                  <a:pt x="885525" y="1148076"/>
                  <a:pt x="912253" y="1125307"/>
                  <a:pt x="914696" y="1094776"/>
                </a:cubicBezTo>
                <a:cubicBezTo>
                  <a:pt x="917140" y="1064244"/>
                  <a:pt x="894370" y="1037517"/>
                  <a:pt x="863839" y="1035073"/>
                </a:cubicBezTo>
                <a:close/>
              </a:path>
            </a:pathLst>
          </a:custGeom>
          <a:solidFill>
            <a:srgbClr val="22A082"/>
          </a:solidFill>
          <a:ln w="27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50C40DB-4906-F87A-2070-9AF036CCD78A}"/>
              </a:ext>
            </a:extLst>
          </p:cNvPr>
          <p:cNvSpPr/>
          <p:nvPr/>
        </p:nvSpPr>
        <p:spPr>
          <a:xfrm>
            <a:off x="11109174" y="4811030"/>
            <a:ext cx="755555" cy="1261462"/>
          </a:xfrm>
          <a:custGeom>
            <a:avLst/>
            <a:gdLst>
              <a:gd name="connsiteX0" fmla="*/ 755548 w 755555"/>
              <a:gd name="connsiteY0" fmla="*/ 325375 h 1261462"/>
              <a:gd name="connsiteX1" fmla="*/ 703861 w 755555"/>
              <a:gd name="connsiteY1" fmla="*/ 35986 h 1261462"/>
              <a:gd name="connsiteX2" fmla="*/ 632689 w 755555"/>
              <a:gd name="connsiteY2" fmla="*/ 3509 h 1261462"/>
              <a:gd name="connsiteX3" fmla="*/ 600212 w 755555"/>
              <a:gd name="connsiteY3" fmla="*/ 74681 h 1261462"/>
              <a:gd name="connsiteX4" fmla="*/ 177283 w 755555"/>
              <a:gd name="connsiteY4" fmla="*/ 998808 h 1261462"/>
              <a:gd name="connsiteX5" fmla="*/ 169306 w 755555"/>
              <a:gd name="connsiteY5" fmla="*/ 1001724 h 1261462"/>
              <a:gd name="connsiteX6" fmla="*/ 169306 w 755555"/>
              <a:gd name="connsiteY6" fmla="*/ 1001724 h 1261462"/>
              <a:gd name="connsiteX7" fmla="*/ 219610 w 755555"/>
              <a:gd name="connsiteY7" fmla="*/ 913829 h 1261462"/>
              <a:gd name="connsiteX8" fmla="*/ 199157 w 755555"/>
              <a:gd name="connsiteY8" fmla="*/ 838095 h 1261462"/>
              <a:gd name="connsiteX9" fmla="*/ 123424 w 755555"/>
              <a:gd name="connsiteY9" fmla="*/ 858549 h 1261462"/>
              <a:gd name="connsiteX10" fmla="*/ 7336 w 755555"/>
              <a:gd name="connsiteY10" fmla="*/ 1062255 h 1261462"/>
              <a:gd name="connsiteX11" fmla="*/ 27787 w 755555"/>
              <a:gd name="connsiteY11" fmla="*/ 1137709 h 1261462"/>
              <a:gd name="connsiteX12" fmla="*/ 27789 w 755555"/>
              <a:gd name="connsiteY12" fmla="*/ 1137712 h 1261462"/>
              <a:gd name="connsiteX13" fmla="*/ 231496 w 755555"/>
              <a:gd name="connsiteY13" fmla="*/ 1254076 h 1261462"/>
              <a:gd name="connsiteX14" fmla="*/ 307229 w 755555"/>
              <a:gd name="connsiteY14" fmla="*/ 1233622 h 1261462"/>
              <a:gd name="connsiteX15" fmla="*/ 286775 w 755555"/>
              <a:gd name="connsiteY15" fmla="*/ 1157889 h 1261462"/>
              <a:gd name="connsiteX16" fmla="*/ 200539 w 755555"/>
              <a:gd name="connsiteY16" fmla="*/ 1108966 h 1261462"/>
              <a:gd name="connsiteX17" fmla="*/ 755548 w 755555"/>
              <a:gd name="connsiteY17" fmla="*/ 325375 h 126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555" h="1261462">
                <a:moveTo>
                  <a:pt x="755548" y="325375"/>
                </a:moveTo>
                <a:cubicBezTo>
                  <a:pt x="755661" y="226607"/>
                  <a:pt x="738160" y="128610"/>
                  <a:pt x="703861" y="35986"/>
                </a:cubicBezTo>
                <a:cubicBezTo>
                  <a:pt x="693176" y="7365"/>
                  <a:pt x="661310" y="-7177"/>
                  <a:pt x="632689" y="3509"/>
                </a:cubicBezTo>
                <a:cubicBezTo>
                  <a:pt x="604067" y="14194"/>
                  <a:pt x="589526" y="46060"/>
                  <a:pt x="600212" y="74681"/>
                </a:cubicBezTo>
                <a:cubicBezTo>
                  <a:pt x="738613" y="446659"/>
                  <a:pt x="549263" y="860406"/>
                  <a:pt x="177283" y="998808"/>
                </a:cubicBezTo>
                <a:cubicBezTo>
                  <a:pt x="174629" y="999797"/>
                  <a:pt x="171970" y="1000767"/>
                  <a:pt x="169306" y="1001724"/>
                </a:cubicBezTo>
                <a:lnTo>
                  <a:pt x="169306" y="1001724"/>
                </a:lnTo>
                <a:lnTo>
                  <a:pt x="219610" y="913829"/>
                </a:lnTo>
                <a:cubicBezTo>
                  <a:pt x="234876" y="887267"/>
                  <a:pt x="225719" y="853361"/>
                  <a:pt x="199157" y="838095"/>
                </a:cubicBezTo>
                <a:cubicBezTo>
                  <a:pt x="172595" y="822830"/>
                  <a:pt x="138689" y="831987"/>
                  <a:pt x="123424" y="858549"/>
                </a:cubicBezTo>
                <a:lnTo>
                  <a:pt x="7336" y="1062255"/>
                </a:lnTo>
                <a:cubicBezTo>
                  <a:pt x="-7852" y="1088740"/>
                  <a:pt x="1302" y="1122521"/>
                  <a:pt x="27787" y="1137709"/>
                </a:cubicBezTo>
                <a:cubicBezTo>
                  <a:pt x="27787" y="1137712"/>
                  <a:pt x="27789" y="1137712"/>
                  <a:pt x="27789" y="1137712"/>
                </a:cubicBezTo>
                <a:lnTo>
                  <a:pt x="231496" y="1254076"/>
                </a:lnTo>
                <a:cubicBezTo>
                  <a:pt x="258057" y="1269341"/>
                  <a:pt x="291963" y="1260184"/>
                  <a:pt x="307229" y="1233622"/>
                </a:cubicBezTo>
                <a:cubicBezTo>
                  <a:pt x="322494" y="1207060"/>
                  <a:pt x="313337" y="1173155"/>
                  <a:pt x="286775" y="1157889"/>
                </a:cubicBezTo>
                <a:lnTo>
                  <a:pt x="200539" y="1108966"/>
                </a:lnTo>
                <a:cubicBezTo>
                  <a:pt x="534034" y="993277"/>
                  <a:pt x="757082" y="678362"/>
                  <a:pt x="755548" y="325375"/>
                </a:cubicBezTo>
                <a:close/>
              </a:path>
            </a:pathLst>
          </a:custGeom>
          <a:solidFill>
            <a:schemeClr val="bg1"/>
          </a:solidFill>
          <a:ln w="27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EF73A903-23B7-3282-3A65-50D3422B390D}"/>
              </a:ext>
            </a:extLst>
          </p:cNvPr>
          <p:cNvSpPr/>
          <p:nvPr/>
        </p:nvSpPr>
        <p:spPr>
          <a:xfrm>
            <a:off x="10388164" y="4306481"/>
            <a:ext cx="1296346" cy="386958"/>
          </a:xfrm>
          <a:custGeom>
            <a:avLst/>
            <a:gdLst>
              <a:gd name="connsiteX0" fmla="*/ 1006680 w 1296346"/>
              <a:gd name="connsiteY0" fmla="*/ 276297 h 386958"/>
              <a:gd name="connsiteX1" fmla="*/ 951401 w 1296346"/>
              <a:gd name="connsiteY1" fmla="*/ 331577 h 386958"/>
              <a:gd name="connsiteX2" fmla="*/ 1006680 w 1296346"/>
              <a:gd name="connsiteY2" fmla="*/ 386857 h 386958"/>
              <a:gd name="connsiteX3" fmla="*/ 1233880 w 1296346"/>
              <a:gd name="connsiteY3" fmla="*/ 386857 h 386958"/>
              <a:gd name="connsiteX4" fmla="*/ 1240237 w 1296346"/>
              <a:gd name="connsiteY4" fmla="*/ 386857 h 386958"/>
              <a:gd name="connsiteX5" fmla="*/ 1270089 w 1296346"/>
              <a:gd name="connsiteY5" fmla="*/ 377736 h 386958"/>
              <a:gd name="connsiteX6" fmla="*/ 1273958 w 1296346"/>
              <a:gd name="connsiteY6" fmla="*/ 375248 h 386958"/>
              <a:gd name="connsiteX7" fmla="*/ 1275617 w 1296346"/>
              <a:gd name="connsiteY7" fmla="*/ 373866 h 386958"/>
              <a:gd name="connsiteX8" fmla="*/ 1275617 w 1296346"/>
              <a:gd name="connsiteY8" fmla="*/ 373866 h 386958"/>
              <a:gd name="connsiteX9" fmla="*/ 1279210 w 1296346"/>
              <a:gd name="connsiteY9" fmla="*/ 371102 h 386958"/>
              <a:gd name="connsiteX10" fmla="*/ 1296346 w 1296346"/>
              <a:gd name="connsiteY10" fmla="*/ 331577 h 386958"/>
              <a:gd name="connsiteX11" fmla="*/ 1296346 w 1296346"/>
              <a:gd name="connsiteY11" fmla="*/ 97191 h 386958"/>
              <a:gd name="connsiteX12" fmla="*/ 1241067 w 1296346"/>
              <a:gd name="connsiteY12" fmla="*/ 41911 h 386958"/>
              <a:gd name="connsiteX13" fmla="*/ 1185787 w 1296346"/>
              <a:gd name="connsiteY13" fmla="*/ 97191 h 386958"/>
              <a:gd name="connsiteX14" fmla="*/ 1185787 w 1296346"/>
              <a:gd name="connsiteY14" fmla="*/ 198076 h 386958"/>
              <a:gd name="connsiteX15" fmla="*/ 1185787 w 1296346"/>
              <a:gd name="connsiteY15" fmla="*/ 198076 h 386958"/>
              <a:gd name="connsiteX16" fmla="*/ 16846 w 1296346"/>
              <a:gd name="connsiteY16" fmla="*/ 291408 h 386958"/>
              <a:gd name="connsiteX17" fmla="*/ 13026 w 1296346"/>
              <a:gd name="connsiteY17" fmla="*/ 295921 h 386958"/>
              <a:gd name="connsiteX18" fmla="*/ 19660 w 1296346"/>
              <a:gd name="connsiteY18" fmla="*/ 373866 h 386958"/>
              <a:gd name="connsiteX19" fmla="*/ 97604 w 1296346"/>
              <a:gd name="connsiteY19" fmla="*/ 367232 h 386958"/>
              <a:gd name="connsiteX20" fmla="*/ 1105908 w 1296346"/>
              <a:gd name="connsiteY20" fmla="*/ 275468 h 38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6346" h="386958">
                <a:moveTo>
                  <a:pt x="1006680" y="276297"/>
                </a:moveTo>
                <a:cubicBezTo>
                  <a:pt x="976149" y="276297"/>
                  <a:pt x="951401" y="301046"/>
                  <a:pt x="951401" y="331577"/>
                </a:cubicBezTo>
                <a:cubicBezTo>
                  <a:pt x="951401" y="362108"/>
                  <a:pt x="976149" y="386857"/>
                  <a:pt x="1006680" y="386857"/>
                </a:cubicBezTo>
                <a:lnTo>
                  <a:pt x="1233880" y="386857"/>
                </a:lnTo>
                <a:cubicBezTo>
                  <a:pt x="1235997" y="386992"/>
                  <a:pt x="1238120" y="386992"/>
                  <a:pt x="1240237" y="386857"/>
                </a:cubicBezTo>
                <a:cubicBezTo>
                  <a:pt x="1250876" y="386860"/>
                  <a:pt x="1261271" y="383684"/>
                  <a:pt x="1270089" y="377736"/>
                </a:cubicBezTo>
                <a:lnTo>
                  <a:pt x="1273958" y="375248"/>
                </a:lnTo>
                <a:lnTo>
                  <a:pt x="1275617" y="373866"/>
                </a:lnTo>
                <a:lnTo>
                  <a:pt x="1275617" y="373866"/>
                </a:lnTo>
                <a:lnTo>
                  <a:pt x="1279210" y="371102"/>
                </a:lnTo>
                <a:cubicBezTo>
                  <a:pt x="1290031" y="360787"/>
                  <a:pt x="1296214" y="346527"/>
                  <a:pt x="1296346" y="331577"/>
                </a:cubicBezTo>
                <a:lnTo>
                  <a:pt x="1296346" y="97191"/>
                </a:lnTo>
                <a:cubicBezTo>
                  <a:pt x="1296346" y="66660"/>
                  <a:pt x="1271598" y="41911"/>
                  <a:pt x="1241067" y="41911"/>
                </a:cubicBezTo>
                <a:cubicBezTo>
                  <a:pt x="1210536" y="41911"/>
                  <a:pt x="1185787" y="66660"/>
                  <a:pt x="1185787" y="97191"/>
                </a:cubicBezTo>
                <a:lnTo>
                  <a:pt x="1185787" y="198076"/>
                </a:lnTo>
                <a:lnTo>
                  <a:pt x="1185787" y="198076"/>
                </a:lnTo>
                <a:cubicBezTo>
                  <a:pt x="837220" y="-98945"/>
                  <a:pt x="313867" y="-57159"/>
                  <a:pt x="16846" y="291408"/>
                </a:cubicBezTo>
                <a:cubicBezTo>
                  <a:pt x="15566" y="292906"/>
                  <a:pt x="14295" y="294412"/>
                  <a:pt x="13026" y="295921"/>
                </a:cubicBezTo>
                <a:cubicBezTo>
                  <a:pt x="-6665" y="319277"/>
                  <a:pt x="-3696" y="354175"/>
                  <a:pt x="19660" y="373866"/>
                </a:cubicBezTo>
                <a:cubicBezTo>
                  <a:pt x="43015" y="393557"/>
                  <a:pt x="77913" y="390588"/>
                  <a:pt x="97604" y="367232"/>
                </a:cubicBezTo>
                <a:cubicBezTo>
                  <a:pt x="351446" y="64882"/>
                  <a:pt x="801656" y="23912"/>
                  <a:pt x="1105908" y="275468"/>
                </a:cubicBezTo>
                <a:close/>
              </a:path>
            </a:pathLst>
          </a:custGeom>
          <a:solidFill>
            <a:srgbClr val="F46874"/>
          </a:solidFill>
          <a:ln w="275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223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pic>
        <p:nvPicPr>
          <p:cNvPr id="3" name="Content Placeholder 4" descr="A person playing ping pong&#10;&#10;Description automatically generated">
            <a:extLst>
              <a:ext uri="{FF2B5EF4-FFF2-40B4-BE49-F238E27FC236}">
                <a16:creationId xmlns:a16="http://schemas.microsoft.com/office/drawing/2014/main" id="{50B573A7-7700-773B-CB40-4ECDCB78A44B}"/>
              </a:ext>
            </a:extLst>
          </p:cNvPr>
          <p:cNvPicPr>
            <a:picLocks noGrp="1" noChangeAspect="1"/>
          </p:cNvPicPr>
          <p:nvPr>
            <p:ph idx="1"/>
          </p:nvPr>
        </p:nvPicPr>
        <p:blipFill rotWithShape="1">
          <a:blip r:embed="rId3"/>
          <a:srcRect l="7466"/>
          <a:stretch/>
        </p:blipFill>
        <p:spPr>
          <a:xfrm>
            <a:off x="6096000" y="0"/>
            <a:ext cx="6438900" cy="6958361"/>
          </a:xfrm>
        </p:spPr>
      </p:pic>
      <p:sp>
        <p:nvSpPr>
          <p:cNvPr id="4" name="TextBox 3">
            <a:extLst>
              <a:ext uri="{FF2B5EF4-FFF2-40B4-BE49-F238E27FC236}">
                <a16:creationId xmlns:a16="http://schemas.microsoft.com/office/drawing/2014/main" id="{F6367DBB-D315-5B34-AEA1-345983CD1FA7}"/>
              </a:ext>
            </a:extLst>
          </p:cNvPr>
          <p:cNvSpPr txBox="1"/>
          <p:nvPr/>
        </p:nvSpPr>
        <p:spPr>
          <a:xfrm>
            <a:off x="620502" y="2145244"/>
            <a:ext cx="4886218" cy="1754326"/>
          </a:xfrm>
          <a:prstGeom prst="rect">
            <a:avLst/>
          </a:prstGeom>
          <a:noFill/>
        </p:spPr>
        <p:txBody>
          <a:bodyPr wrap="square" rtlCol="0">
            <a:spAutoFit/>
          </a:bodyPr>
          <a:lstStyle/>
          <a:p>
            <a:pPr algn="ctr"/>
            <a:r>
              <a:rPr lang="en-GB" sz="3600" b="1" dirty="0">
                <a:solidFill>
                  <a:schemeClr val="bg1"/>
                </a:solidFill>
                <a:latin typeface="Work sans" pitchFamily="2" charset="0"/>
              </a:rPr>
              <a:t>Finding and reaching the people we don’t hear from</a:t>
            </a:r>
          </a:p>
        </p:txBody>
      </p:sp>
    </p:spTree>
    <p:extLst>
      <p:ext uri="{BB962C8B-B14F-4D97-AF65-F5344CB8AC3E}">
        <p14:creationId xmlns:p14="http://schemas.microsoft.com/office/powerpoint/2010/main" val="664221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100E82-7529-27AB-BEDF-0D6459FF25CB}"/>
              </a:ext>
            </a:extLst>
          </p:cNvPr>
          <p:cNvSpPr txBox="1"/>
          <p:nvPr/>
        </p:nvSpPr>
        <p:spPr>
          <a:xfrm>
            <a:off x="183293" y="1012954"/>
            <a:ext cx="6215865"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Work sans" pitchFamily="2" charset="0"/>
                <a:ea typeface="+mn-ea"/>
                <a:cs typeface="+mn-cs"/>
              </a:rPr>
              <a:t>Who are the people in your community who are seldom heard from?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prstClr val="white"/>
              </a:solidFill>
              <a:effectLst/>
              <a:uLnTx/>
              <a:uFillTx/>
              <a:latin typeface="Work sans"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Work sans" pitchFamily="2" charset="0"/>
                <a:ea typeface="+mn-ea"/>
                <a:cs typeface="+mn-cs"/>
              </a:rPr>
              <a:t>What barriers might be in place to stop these people from engaging?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prstClr val="white"/>
              </a:solidFill>
              <a:effectLst/>
              <a:uLnTx/>
              <a:uFillTx/>
              <a:latin typeface="Work sans"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Work sans" pitchFamily="2" charset="0"/>
                <a:ea typeface="+mn-ea"/>
                <a:cs typeface="+mn-cs"/>
              </a:rPr>
              <a:t>What methods do you already use to find these seldom heard voices? </a:t>
            </a:r>
            <a:endParaRPr kumimoji="0" lang="en-GB" sz="2800" b="1" i="1" u="none" strike="noStrike" kern="1200" cap="none" spc="0" normalizeH="0" baseline="0" noProof="0" dirty="0">
              <a:ln>
                <a:noFill/>
              </a:ln>
              <a:solidFill>
                <a:prstClr val="white"/>
              </a:solidFill>
              <a:effectLst/>
              <a:uLnTx/>
              <a:uFillTx/>
              <a:latin typeface="Work sans" pitchFamily="2" charset="0"/>
              <a:ea typeface="+mn-ea"/>
              <a:cs typeface="+mn-cs"/>
            </a:endParaRPr>
          </a:p>
        </p:txBody>
      </p:sp>
      <p:pic>
        <p:nvPicPr>
          <p:cNvPr id="1026" name="Picture 2">
            <a:extLst>
              <a:ext uri="{FF2B5EF4-FFF2-40B4-BE49-F238E27FC236}">
                <a16:creationId xmlns:a16="http://schemas.microsoft.com/office/drawing/2014/main" id="{EA949C5D-9FDE-37D0-AAF6-0721931D5B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98" r="20936"/>
          <a:stretch/>
        </p:blipFill>
        <p:spPr bwMode="auto">
          <a:xfrm>
            <a:off x="6524092" y="0"/>
            <a:ext cx="60507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66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83542A-2666-E646-A2B8-716509E3EEB0}"/>
              </a:ext>
            </a:extLst>
          </p:cNvPr>
          <p:cNvSpPr>
            <a:spLocks noGrp="1"/>
          </p:cNvSpPr>
          <p:nvPr>
            <p:ph type="title"/>
          </p:nvPr>
        </p:nvSpPr>
        <p:spPr>
          <a:xfrm>
            <a:off x="254000" y="-130175"/>
            <a:ext cx="5842000" cy="1325563"/>
          </a:xfrm>
        </p:spPr>
        <p:txBody>
          <a:bodyPr>
            <a:normAutofit/>
          </a:bodyPr>
          <a:lstStyle/>
          <a:p>
            <a:pPr algn="ctr"/>
            <a:r>
              <a:rPr lang="en-US" sz="2400" b="1" dirty="0">
                <a:solidFill>
                  <a:schemeClr val="bg1"/>
                </a:solidFill>
                <a:latin typeface="Work Sans" pitchFamily="2" charset="0"/>
              </a:rPr>
              <a:t>Using Outreach approaches to find people in the community</a:t>
            </a:r>
            <a:endParaRPr lang="en-GB" sz="2400" b="1" dirty="0">
              <a:solidFill>
                <a:schemeClr val="bg1"/>
              </a:solidFill>
              <a:latin typeface="Work Sans" pitchFamily="2" charset="0"/>
            </a:endParaRPr>
          </a:p>
        </p:txBody>
      </p:sp>
      <p:sp>
        <p:nvSpPr>
          <p:cNvPr id="6" name="TextBox 5">
            <a:extLst>
              <a:ext uri="{FF2B5EF4-FFF2-40B4-BE49-F238E27FC236}">
                <a16:creationId xmlns:a16="http://schemas.microsoft.com/office/drawing/2014/main" id="{87C72D07-252C-46CD-6645-6D30A935C15A}"/>
              </a:ext>
            </a:extLst>
          </p:cNvPr>
          <p:cNvSpPr txBox="1"/>
          <p:nvPr/>
        </p:nvSpPr>
        <p:spPr>
          <a:xfrm>
            <a:off x="196850" y="1156455"/>
            <a:ext cx="5956300" cy="560153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rPr>
              <a:t>Proactive - finding &amp; meeting people out in the community by going to the spaces &amp; places people are</a:t>
            </a:r>
            <a:br>
              <a:rPr kumimoji="0" lang="en-US" sz="20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rPr>
            </a:br>
            <a:endParaRPr kumimoji="0" lang="en-US" sz="20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rPr>
              <a:t>Systematic – finds &amp; engages everyone including the people ‘no-one knows’</a:t>
            </a:r>
            <a:br>
              <a:rPr kumimoji="0" lang="en-US" sz="20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rPr>
            </a:br>
            <a:endParaRPr kumimoji="0" lang="en-US" sz="20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rPr>
              <a:t>Removes many of the barriers to engagement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rPr>
              <a:t>Responsive, interactive, informal, light touch approach enables engagement with people reluctant to access formal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rPr>
              <a:t>Puts information into the hands of people who aren’t contemplating or looking to joining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Work Sans" pitchFamily="2" charset="0"/>
              <a:ea typeface="+mn-ea"/>
              <a:cs typeface="Calibri" panose="020F0502020204030204" pitchFamily="34" charset="0"/>
            </a:endParaRPr>
          </a:p>
        </p:txBody>
      </p:sp>
      <p:pic>
        <p:nvPicPr>
          <p:cNvPr id="7" name="Content Placeholder 4" descr="A person playing ping pong&#10;&#10;Description automatically generated">
            <a:extLst>
              <a:ext uri="{FF2B5EF4-FFF2-40B4-BE49-F238E27FC236}">
                <a16:creationId xmlns:a16="http://schemas.microsoft.com/office/drawing/2014/main" id="{45265475-3E2B-5FEB-6E36-AA1AC6E5E62D}"/>
              </a:ext>
            </a:extLst>
          </p:cNvPr>
          <p:cNvPicPr>
            <a:picLocks noGrp="1" noChangeAspect="1"/>
          </p:cNvPicPr>
          <p:nvPr>
            <p:ph idx="1"/>
          </p:nvPr>
        </p:nvPicPr>
        <p:blipFill rotWithShape="1">
          <a:blip r:embed="rId2"/>
          <a:srcRect l="7466"/>
          <a:stretch/>
        </p:blipFill>
        <p:spPr>
          <a:xfrm>
            <a:off x="6324600" y="-11462"/>
            <a:ext cx="6438900" cy="6958361"/>
          </a:xfrm>
        </p:spPr>
      </p:pic>
    </p:spTree>
    <p:extLst>
      <p:ext uri="{BB962C8B-B14F-4D97-AF65-F5344CB8AC3E}">
        <p14:creationId xmlns:p14="http://schemas.microsoft.com/office/powerpoint/2010/main" val="20160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20FF37D0-90EA-B6FC-F45D-39A7B13E553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4637" y="357184"/>
            <a:ext cx="4685236" cy="6143632"/>
          </a:xfrm>
        </p:spPr>
      </p:pic>
      <p:sp>
        <p:nvSpPr>
          <p:cNvPr id="2" name="TextBox 1">
            <a:extLst>
              <a:ext uri="{FF2B5EF4-FFF2-40B4-BE49-F238E27FC236}">
                <a16:creationId xmlns:a16="http://schemas.microsoft.com/office/drawing/2014/main" id="{37D29199-1CD0-A444-7976-F504EC2E62AD}"/>
              </a:ext>
            </a:extLst>
          </p:cNvPr>
          <p:cNvSpPr txBox="1"/>
          <p:nvPr/>
        </p:nvSpPr>
        <p:spPr>
          <a:xfrm>
            <a:off x="6096000" y="2274838"/>
            <a:ext cx="5286376" cy="2308324"/>
          </a:xfrm>
          <a:prstGeom prst="rect">
            <a:avLst/>
          </a:prstGeom>
          <a:noFill/>
        </p:spPr>
        <p:txBody>
          <a:bodyPr wrap="square" rtlCol="0">
            <a:spAutoFit/>
          </a:bodyPr>
          <a:lstStyle/>
          <a:p>
            <a:r>
              <a:rPr lang="en-GB" sz="2400" b="1" dirty="0">
                <a:solidFill>
                  <a:schemeClr val="bg1"/>
                </a:solidFill>
                <a:latin typeface="Work sans" pitchFamily="2" charset="0"/>
              </a:rPr>
              <a:t>What does this piece of comms tell us about:</a:t>
            </a:r>
          </a:p>
          <a:p>
            <a:endParaRPr lang="en-GB" sz="2400" dirty="0">
              <a:solidFill>
                <a:schemeClr val="bg1"/>
              </a:solidFill>
              <a:latin typeface="Work sans" pitchFamily="2" charset="0"/>
            </a:endParaRPr>
          </a:p>
          <a:p>
            <a:r>
              <a:rPr lang="en-GB" sz="2400" i="1" dirty="0">
                <a:solidFill>
                  <a:schemeClr val="bg1"/>
                </a:solidFill>
                <a:latin typeface="Work sans" pitchFamily="2" charset="0"/>
              </a:rPr>
              <a:t>What the event is? </a:t>
            </a:r>
          </a:p>
          <a:p>
            <a:r>
              <a:rPr lang="en-GB" sz="2400" i="1" dirty="0">
                <a:solidFill>
                  <a:schemeClr val="bg1"/>
                </a:solidFill>
                <a:latin typeface="Work sans" pitchFamily="2" charset="0"/>
              </a:rPr>
              <a:t>Who it’s for? </a:t>
            </a:r>
          </a:p>
          <a:p>
            <a:r>
              <a:rPr lang="en-GB" sz="2400" i="1" dirty="0">
                <a:solidFill>
                  <a:schemeClr val="bg1"/>
                </a:solidFill>
                <a:latin typeface="Work sans" pitchFamily="2" charset="0"/>
              </a:rPr>
              <a:t>What to expect? </a:t>
            </a:r>
          </a:p>
        </p:txBody>
      </p:sp>
    </p:spTree>
    <p:extLst>
      <p:ext uri="{BB962C8B-B14F-4D97-AF65-F5344CB8AC3E}">
        <p14:creationId xmlns:p14="http://schemas.microsoft.com/office/powerpoint/2010/main" val="310000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20FF37D0-90EA-B6FC-F45D-39A7B13E553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59596" y="584217"/>
            <a:ext cx="4023039" cy="5275309"/>
          </a:xfrm>
        </p:spPr>
      </p:pic>
      <p:sp>
        <p:nvSpPr>
          <p:cNvPr id="8" name="TextBox 7">
            <a:extLst>
              <a:ext uri="{FF2B5EF4-FFF2-40B4-BE49-F238E27FC236}">
                <a16:creationId xmlns:a16="http://schemas.microsoft.com/office/drawing/2014/main" id="{9057774C-227C-F186-EE1D-1F57E3BA4095}"/>
              </a:ext>
            </a:extLst>
          </p:cNvPr>
          <p:cNvSpPr txBox="1"/>
          <p:nvPr/>
        </p:nvSpPr>
        <p:spPr>
          <a:xfrm>
            <a:off x="4494303" y="267216"/>
            <a:ext cx="7431199" cy="59093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t>Descriptor of activity ‘coffee morning’ can lead to preconceptions </a:t>
            </a:r>
            <a:b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t>‘Meet friends and socialise’ may trigger social anxiety </a:t>
            </a:r>
            <a:b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t>Image leads people to disconnect if they don’t self identify with the people pictured </a:t>
            </a:r>
            <a:b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t>Lack of information (assumes people know where the venue is) </a:t>
            </a:r>
            <a:b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t>No information about what to expect </a:t>
            </a:r>
            <a:b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t>Signpost to website for more information – barrier for people without skills/access to online information, literacy issues, ESOL speakers etc. </a:t>
            </a:r>
            <a:b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br>
            <a:endPar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t>Mention of loneliness and isolation in the strapline reinforces preconceptions that this is an activity for vulnerable people</a:t>
            </a:r>
            <a:b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br>
            <a: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Work Sans" pitchFamily="2" charset="0"/>
                <a:ea typeface="+mn-ea"/>
                <a:cs typeface="+mn-cs"/>
              </a:rPr>
              <a:t>Who does it seem to be for?</a:t>
            </a:r>
          </a:p>
        </p:txBody>
      </p:sp>
    </p:spTree>
    <p:extLst>
      <p:ext uri="{BB962C8B-B14F-4D97-AF65-F5344CB8AC3E}">
        <p14:creationId xmlns:p14="http://schemas.microsoft.com/office/powerpoint/2010/main" val="451804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63F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417E8-37EA-2B42-1E69-4CD6E09487A3}"/>
              </a:ext>
            </a:extLst>
          </p:cNvPr>
          <p:cNvSpPr>
            <a:spLocks noGrp="1"/>
          </p:cNvSpPr>
          <p:nvPr>
            <p:ph type="title"/>
          </p:nvPr>
        </p:nvSpPr>
        <p:spPr>
          <a:xfrm>
            <a:off x="349482" y="1173210"/>
            <a:ext cx="2311525" cy="4461163"/>
          </a:xfrm>
        </p:spPr>
        <p:txBody>
          <a:bodyPr vert="horz" lIns="91440" tIns="45720" rIns="91440" bIns="45720" rtlCol="0" anchor="ctr">
            <a:normAutofit/>
          </a:bodyPr>
          <a:lstStyle/>
          <a:p>
            <a:r>
              <a:rPr lang="en-US" sz="3200" b="1" kern="1200" dirty="0">
                <a:solidFill>
                  <a:srgbClr val="FFFFFF"/>
                </a:solidFill>
                <a:latin typeface="Work Sans" pitchFamily="2" charset="0"/>
              </a:rPr>
              <a:t>Producing comms to promote your </a:t>
            </a:r>
            <a:br>
              <a:rPr lang="en-US" sz="3200" b="1" dirty="0">
                <a:solidFill>
                  <a:srgbClr val="FFFFFF"/>
                </a:solidFill>
                <a:latin typeface="Work Sans" pitchFamily="2" charset="0"/>
              </a:rPr>
            </a:br>
            <a:r>
              <a:rPr lang="en-US" sz="3200" b="1" kern="1200" dirty="0">
                <a:solidFill>
                  <a:srgbClr val="FFFFFF"/>
                </a:solidFill>
                <a:latin typeface="Work Sans" pitchFamily="2" charset="0"/>
              </a:rPr>
              <a:t>activity</a:t>
            </a:r>
            <a:br>
              <a:rPr lang="en-US" sz="3200" b="1" kern="1200" dirty="0">
                <a:solidFill>
                  <a:srgbClr val="FFFFFF"/>
                </a:solidFill>
                <a:latin typeface="Work Sans" pitchFamily="2" charset="0"/>
              </a:rPr>
            </a:br>
            <a:r>
              <a:rPr lang="en-US" sz="3200" b="1" kern="1200" dirty="0">
                <a:solidFill>
                  <a:srgbClr val="FFFFFF"/>
                </a:solidFill>
                <a:latin typeface="Work Sans" pitchFamily="2" charset="0"/>
              </a:rPr>
              <a:t>/offer </a:t>
            </a:r>
          </a:p>
        </p:txBody>
      </p:sp>
      <p:sp>
        <p:nvSpPr>
          <p:cNvPr id="4" name="Content Placeholder 3">
            <a:extLst>
              <a:ext uri="{FF2B5EF4-FFF2-40B4-BE49-F238E27FC236}">
                <a16:creationId xmlns:a16="http://schemas.microsoft.com/office/drawing/2014/main" id="{AD062C5D-3D6D-217E-624E-A270FA3019E7}"/>
              </a:ext>
            </a:extLst>
          </p:cNvPr>
          <p:cNvSpPr>
            <a:spLocks noGrp="1"/>
          </p:cNvSpPr>
          <p:nvPr>
            <p:ph idx="1"/>
          </p:nvPr>
        </p:nvSpPr>
        <p:spPr>
          <a:xfrm>
            <a:off x="2763748" y="164387"/>
            <a:ext cx="9219721" cy="6331075"/>
          </a:xfrm>
        </p:spPr>
        <p:txBody>
          <a:bodyPr vert="horz" lIns="91440" tIns="45720" rIns="91440" bIns="45720" rtlCol="0" anchor="ctr">
            <a:noAutofit/>
          </a:bodyPr>
          <a:lstStyle/>
          <a:p>
            <a:pPr>
              <a:spcAft>
                <a:spcPts val="600"/>
              </a:spcAft>
            </a:pPr>
            <a:r>
              <a:rPr lang="en-US" sz="1700" b="1" dirty="0">
                <a:latin typeface="Work Sans" pitchFamily="2" charset="0"/>
              </a:rPr>
              <a:t>Key tips and learning: </a:t>
            </a:r>
            <a:r>
              <a:rPr lang="en-US" sz="1700" dirty="0">
                <a:solidFill>
                  <a:schemeClr val="bg1"/>
                </a:solidFill>
                <a:latin typeface="Work Sans" pitchFamily="2" charset="0"/>
              </a:rPr>
              <a:t>Be mindful of reinforcing negative preconceptions and barriers – is your offer pitched at ‘vulnerable’ people?</a:t>
            </a:r>
          </a:p>
          <a:p>
            <a:pPr>
              <a:spcAft>
                <a:spcPts val="600"/>
              </a:spcAft>
            </a:pPr>
            <a:r>
              <a:rPr lang="en-US" sz="1700" b="1" dirty="0">
                <a:latin typeface="Work Sans" pitchFamily="2" charset="0"/>
              </a:rPr>
              <a:t>Use clear transactional language</a:t>
            </a:r>
            <a:r>
              <a:rPr lang="en-US" sz="1700" i="1" dirty="0">
                <a:latin typeface="Work Sans" pitchFamily="2" charset="0"/>
              </a:rPr>
              <a:t> (does what it says on the tin) </a:t>
            </a:r>
            <a:r>
              <a:rPr lang="en-US" sz="1700" dirty="0">
                <a:solidFill>
                  <a:schemeClr val="bg1"/>
                </a:solidFill>
                <a:latin typeface="Work Sans" pitchFamily="2" charset="0"/>
              </a:rPr>
              <a:t>to describe the opportunity e.g. describe a ‘coffee morning’ as drop by for a free coffee and meet your neighbours. </a:t>
            </a:r>
          </a:p>
          <a:p>
            <a:pPr>
              <a:spcAft>
                <a:spcPts val="600"/>
              </a:spcAft>
            </a:pPr>
            <a:r>
              <a:rPr lang="en-US" sz="1700" b="1" dirty="0">
                <a:latin typeface="Work Sans" pitchFamily="2" charset="0"/>
              </a:rPr>
              <a:t>Don’t assume that everyone will know what the activity is; </a:t>
            </a:r>
            <a:r>
              <a:rPr lang="en-US" sz="1700" dirty="0">
                <a:solidFill>
                  <a:schemeClr val="bg1"/>
                </a:solidFill>
                <a:latin typeface="Work Sans" pitchFamily="2" charset="0"/>
              </a:rPr>
              <a:t>if accessible to all, describe it. </a:t>
            </a:r>
          </a:p>
          <a:p>
            <a:pPr>
              <a:spcAft>
                <a:spcPts val="600"/>
              </a:spcAft>
            </a:pPr>
            <a:r>
              <a:rPr lang="en-US" sz="1700" b="1" dirty="0">
                <a:latin typeface="Work Sans" pitchFamily="2" charset="0"/>
              </a:rPr>
              <a:t>Avoid references to ‘elderly’ ‘older people’, ‘later life’, loneliness, isolation and vulnerability</a:t>
            </a:r>
            <a:r>
              <a:rPr lang="en-US" sz="1700" b="1" dirty="0">
                <a:solidFill>
                  <a:schemeClr val="bg1"/>
                </a:solidFill>
                <a:latin typeface="Work Sans" pitchFamily="2" charset="0"/>
              </a:rPr>
              <a:t>  </a:t>
            </a:r>
            <a:r>
              <a:rPr lang="en-US" sz="1700" dirty="0">
                <a:solidFill>
                  <a:schemeClr val="bg1"/>
                </a:solidFill>
                <a:latin typeface="Work Sans" pitchFamily="2" charset="0"/>
              </a:rPr>
              <a:t>55+ is clearer and removes assumptions about who and what ‘older people’ means. </a:t>
            </a:r>
          </a:p>
          <a:p>
            <a:pPr>
              <a:spcAft>
                <a:spcPts val="600"/>
              </a:spcAft>
            </a:pPr>
            <a:r>
              <a:rPr lang="en-US" sz="1700" b="1" dirty="0">
                <a:latin typeface="Work Sans" pitchFamily="2" charset="0"/>
              </a:rPr>
              <a:t>Keep tone casual and informal e.g. ‘drop-by’ </a:t>
            </a:r>
            <a:r>
              <a:rPr lang="en-US" sz="1700" dirty="0">
                <a:solidFill>
                  <a:schemeClr val="bg1"/>
                </a:solidFill>
                <a:latin typeface="Work Sans" pitchFamily="2" charset="0"/>
              </a:rPr>
              <a:t>Avoid references to formal sounding clubs or groups and social risk/commitment: </a:t>
            </a:r>
            <a:r>
              <a:rPr lang="en-US" sz="1700" dirty="0" err="1">
                <a:solidFill>
                  <a:schemeClr val="bg1"/>
                </a:solidFill>
                <a:latin typeface="Work Sans" pitchFamily="2" charset="0"/>
              </a:rPr>
              <a:t>e.g</a:t>
            </a:r>
            <a:r>
              <a:rPr lang="en-US" sz="1700" dirty="0">
                <a:solidFill>
                  <a:schemeClr val="bg1"/>
                </a:solidFill>
                <a:latin typeface="Work Sans" pitchFamily="2" charset="0"/>
              </a:rPr>
              <a:t> make friends, have fun, socialise.</a:t>
            </a:r>
          </a:p>
          <a:p>
            <a:pPr>
              <a:spcAft>
                <a:spcPts val="600"/>
              </a:spcAft>
            </a:pPr>
            <a:r>
              <a:rPr lang="en-US" sz="1700" b="1" dirty="0">
                <a:latin typeface="Work Sans" pitchFamily="2" charset="0"/>
              </a:rPr>
              <a:t>Anticipate </a:t>
            </a:r>
            <a:r>
              <a:rPr lang="en-US" sz="1700" b="1">
                <a:latin typeface="Work Sans" pitchFamily="2" charset="0"/>
              </a:rPr>
              <a:t>questions; </a:t>
            </a:r>
            <a:r>
              <a:rPr lang="en-US" sz="1700">
                <a:solidFill>
                  <a:schemeClr val="bg1"/>
                </a:solidFill>
                <a:latin typeface="Work Sans" pitchFamily="2" charset="0"/>
              </a:rPr>
              <a:t>what</a:t>
            </a:r>
            <a:r>
              <a:rPr lang="en-US" sz="1700" dirty="0">
                <a:solidFill>
                  <a:schemeClr val="bg1"/>
                </a:solidFill>
                <a:latin typeface="Work Sans" pitchFamily="2" charset="0"/>
              </a:rPr>
              <a:t>, why, where, when, who?  include this information in the flyer. </a:t>
            </a:r>
          </a:p>
          <a:p>
            <a:pPr>
              <a:spcAft>
                <a:spcPts val="600"/>
              </a:spcAft>
            </a:pPr>
            <a:r>
              <a:rPr lang="en-US" sz="1700" b="1" dirty="0">
                <a:latin typeface="Work Sans" pitchFamily="2" charset="0"/>
              </a:rPr>
              <a:t>Provide images of the pop-up location (inside and out) and a map </a:t>
            </a:r>
            <a:r>
              <a:rPr lang="en-US" sz="1700" dirty="0">
                <a:solidFill>
                  <a:schemeClr val="bg1"/>
                </a:solidFill>
                <a:latin typeface="Work Sans" pitchFamily="2" charset="0"/>
              </a:rPr>
              <a:t>with clear travel directions </a:t>
            </a:r>
          </a:p>
          <a:p>
            <a:pPr>
              <a:spcAft>
                <a:spcPts val="600"/>
              </a:spcAft>
            </a:pPr>
            <a:r>
              <a:rPr lang="en-US" sz="1700" b="1" dirty="0">
                <a:latin typeface="Work Sans" pitchFamily="2" charset="0"/>
              </a:rPr>
              <a:t>Provide a contact name and telephone number. </a:t>
            </a:r>
            <a:r>
              <a:rPr lang="en-US" sz="1700" dirty="0">
                <a:solidFill>
                  <a:schemeClr val="bg1"/>
                </a:solidFill>
                <a:latin typeface="Work Sans" pitchFamily="2" charset="0"/>
              </a:rPr>
              <a:t>Don’t assume internet access or ability to contact you online. </a:t>
            </a:r>
            <a:endParaRPr lang="en-US" sz="1700" b="1" dirty="0">
              <a:latin typeface="Work Sans" pitchFamily="2" charset="0"/>
            </a:endParaRPr>
          </a:p>
          <a:p>
            <a:pPr>
              <a:spcAft>
                <a:spcPts val="600"/>
              </a:spcAft>
            </a:pPr>
            <a:r>
              <a:rPr lang="en-US" sz="1700" b="1" dirty="0">
                <a:latin typeface="Work Sans" pitchFamily="2" charset="0"/>
              </a:rPr>
              <a:t>Be mindful of the impact of  images/representations of older people </a:t>
            </a:r>
            <a:r>
              <a:rPr lang="en-US" sz="1700" dirty="0">
                <a:solidFill>
                  <a:schemeClr val="bg1"/>
                </a:solidFill>
                <a:latin typeface="Work Sans" pitchFamily="2" charset="0"/>
              </a:rPr>
              <a:t>(see </a:t>
            </a:r>
            <a:r>
              <a:rPr lang="en-US" sz="1700" dirty="0">
                <a:solidFill>
                  <a:schemeClr val="bg1"/>
                </a:solidFill>
                <a:latin typeface="Work Sans" pitchFamily="2" charset="0"/>
                <a:hlinkClick r:id="rId2">
                  <a:extLst>
                    <a:ext uri="{A12FA001-AC4F-418D-AE19-62706E023703}">
                      <ahyp:hlinkClr xmlns:ahyp="http://schemas.microsoft.com/office/drawing/2018/hyperlinkcolor" val="tx"/>
                    </a:ext>
                  </a:extLst>
                </a:hlinkClick>
              </a:rPr>
              <a:t>https://ageing-better.org.uk</a:t>
            </a:r>
            <a:r>
              <a:rPr lang="en-US" sz="1700" dirty="0">
                <a:solidFill>
                  <a:schemeClr val="bg1"/>
                </a:solidFill>
                <a:latin typeface="Work Sans" pitchFamily="2" charset="0"/>
              </a:rPr>
              <a:t>  FREE age friendly image library) </a:t>
            </a:r>
          </a:p>
        </p:txBody>
      </p:sp>
    </p:spTree>
    <p:extLst>
      <p:ext uri="{BB962C8B-B14F-4D97-AF65-F5344CB8AC3E}">
        <p14:creationId xmlns:p14="http://schemas.microsoft.com/office/powerpoint/2010/main" val="3027471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63F58"/>
        </a:solidFill>
        <a:effectLst/>
      </p:bgPr>
    </p:bg>
    <p:spTree>
      <p:nvGrpSpPr>
        <p:cNvPr id="1" name="Shape 171"/>
        <p:cNvGrpSpPr/>
        <p:nvPr/>
      </p:nvGrpSpPr>
      <p:grpSpPr>
        <a:xfrm>
          <a:off x="0" y="0"/>
          <a:ext cx="0" cy="0"/>
          <a:chOff x="0" y="0"/>
          <a:chExt cx="0" cy="0"/>
        </a:xfrm>
      </p:grpSpPr>
      <p:pic>
        <p:nvPicPr>
          <p:cNvPr id="174" name="Google Shape;174;p30"/>
          <p:cNvPicPr preferRelativeResize="0"/>
          <p:nvPr/>
        </p:nvPicPr>
        <p:blipFill rotWithShape="1">
          <a:blip r:embed="rId3">
            <a:alphaModFix/>
          </a:blip>
          <a:srcRect/>
          <a:stretch/>
        </p:blipFill>
        <p:spPr>
          <a:xfrm>
            <a:off x="8638651" y="1831526"/>
            <a:ext cx="9525" cy="9525"/>
          </a:xfrm>
          <a:prstGeom prst="rect">
            <a:avLst/>
          </a:prstGeom>
          <a:noFill/>
          <a:ln>
            <a:noFill/>
          </a:ln>
        </p:spPr>
      </p:pic>
      <p:sp>
        <p:nvSpPr>
          <p:cNvPr id="4" name="TextBox 3">
            <a:extLst>
              <a:ext uri="{FF2B5EF4-FFF2-40B4-BE49-F238E27FC236}">
                <a16:creationId xmlns:a16="http://schemas.microsoft.com/office/drawing/2014/main" id="{1ED59BFA-936E-CE7C-9777-BBC0D3EDD18D}"/>
              </a:ext>
            </a:extLst>
          </p:cNvPr>
          <p:cNvSpPr txBox="1"/>
          <p:nvPr/>
        </p:nvSpPr>
        <p:spPr>
          <a:xfrm>
            <a:off x="187850" y="289320"/>
            <a:ext cx="6096000" cy="66479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Work Sans" pitchFamily="2" charset="0"/>
                <a:ea typeface="+mn-ea"/>
                <a:cs typeface="+mn-cs"/>
              </a:rPr>
              <a:t>Asset Mapping</a:t>
            </a:r>
            <a:br>
              <a:rPr kumimoji="0" lang="en-GB" sz="3600" b="1" i="0" u="none" strike="noStrike" kern="1200" cap="none" spc="0" normalizeH="0" baseline="0" noProof="0" dirty="0">
                <a:ln>
                  <a:noFill/>
                </a:ln>
                <a:solidFill>
                  <a:srgbClr val="FFFFFF"/>
                </a:solidFill>
                <a:effectLst/>
                <a:uLnTx/>
                <a:uFillTx/>
                <a:latin typeface="Work Sans" pitchFamily="2" charset="0"/>
                <a:ea typeface="+mn-ea"/>
                <a:cs typeface="+mn-cs"/>
              </a:rPr>
            </a:br>
            <a:br>
              <a:rPr kumimoji="0" lang="en-GB" sz="3600" b="1" i="0" u="none" strike="noStrike" kern="1200" cap="none" spc="0" normalizeH="0" baseline="0" noProof="0" dirty="0">
                <a:ln>
                  <a:noFill/>
                </a:ln>
                <a:solidFill>
                  <a:srgbClr val="FFFFFF"/>
                </a:solidFill>
                <a:effectLst/>
                <a:uLnTx/>
                <a:uFillTx/>
                <a:latin typeface="Work Sans" pitchFamily="2" charset="0"/>
                <a:ea typeface="+mn-ea"/>
                <a:cs typeface="+mn-cs"/>
              </a:rPr>
            </a:br>
            <a:r>
              <a:rPr kumimoji="0" lang="en-US" sz="2100" b="0" i="0" u="none" strike="noStrike" kern="1200" cap="none" spc="0" normalizeH="0" baseline="0" noProof="0" dirty="0">
                <a:ln>
                  <a:noFill/>
                </a:ln>
                <a:solidFill>
                  <a:srgbClr val="FFFFFF"/>
                </a:solidFill>
                <a:effectLst/>
                <a:uLnTx/>
                <a:uFillTx/>
                <a:latin typeface="Work Sans" pitchFamily="2" charset="0"/>
                <a:ea typeface="+mn-ea"/>
                <a:cs typeface="+mn-cs"/>
              </a:rPr>
              <a:t>Helping you consider where the naturally occurring spaces are in your community that can support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FFFFFF"/>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FFFF"/>
                </a:solidFill>
                <a:effectLst/>
                <a:uLnTx/>
                <a:uFillTx/>
                <a:latin typeface="Work Sans" pitchFamily="2" charset="0"/>
                <a:ea typeface="+mn-ea"/>
                <a:cs typeface="+mn-cs"/>
              </a:rPr>
              <a:t>What strengths and opportunities already exist in your community and how do you engage with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FFFFFF"/>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FFFF"/>
                </a:solidFill>
                <a:effectLst/>
                <a:uLnTx/>
                <a:uFillTx/>
                <a:latin typeface="Work Sans" pitchFamily="2" charset="0"/>
                <a:ea typeface="+mn-ea"/>
                <a:cs typeface="+mn-cs"/>
              </a:rPr>
              <a:t>Consider the physical, social, and networking opportunities in your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FFFFFF"/>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FFFF"/>
                </a:solidFill>
                <a:effectLst/>
                <a:uLnTx/>
                <a:uFillTx/>
                <a:latin typeface="Work Sans" pitchFamily="2" charset="0"/>
                <a:ea typeface="+mn-ea"/>
                <a:cs typeface="+mn-cs"/>
              </a:rPr>
              <a:t>How can you use these assets and strengths to continue to build robust networks in your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FFFFFF"/>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1" u="none" strike="noStrike" kern="1200" cap="none" spc="0" normalizeH="0" baseline="0" noProof="0" dirty="0">
                <a:ln>
                  <a:noFill/>
                </a:ln>
                <a:solidFill>
                  <a:srgbClr val="FFFFFF"/>
                </a:solidFill>
                <a:effectLst/>
                <a:uLnTx/>
                <a:uFillTx/>
                <a:latin typeface="Work Sans" pitchFamily="2" charset="0"/>
                <a:ea typeface="+mn-ea"/>
                <a:cs typeface="+mn-cs"/>
              </a:rPr>
              <a:t>These are the places you need to 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Work Sans" pitchFamily="2" charset="0"/>
              <a:ea typeface="+mn-ea"/>
              <a:cs typeface="+mn-cs"/>
            </a:endParaRPr>
          </a:p>
        </p:txBody>
      </p:sp>
      <p:pic>
        <p:nvPicPr>
          <p:cNvPr id="6" name="Picture 5">
            <a:extLst>
              <a:ext uri="{FF2B5EF4-FFF2-40B4-BE49-F238E27FC236}">
                <a16:creationId xmlns:a16="http://schemas.microsoft.com/office/drawing/2014/main" id="{B7A9556C-615F-2193-2F2B-3FE802BFFF55}"/>
              </a:ext>
            </a:extLst>
          </p:cNvPr>
          <p:cNvPicPr>
            <a:picLocks noChangeAspect="1"/>
          </p:cNvPicPr>
          <p:nvPr/>
        </p:nvPicPr>
        <p:blipFill>
          <a:blip r:embed="rId4"/>
          <a:stretch>
            <a:fillRect/>
          </a:stretch>
        </p:blipFill>
        <p:spPr>
          <a:xfrm>
            <a:off x="6462263" y="0"/>
            <a:ext cx="9155923" cy="6858000"/>
          </a:xfrm>
          <a:prstGeom prst="rect">
            <a:avLst/>
          </a:prstGeom>
        </p:spPr>
      </p:pic>
    </p:spTree>
    <p:extLst>
      <p:ext uri="{BB962C8B-B14F-4D97-AF65-F5344CB8AC3E}">
        <p14:creationId xmlns:p14="http://schemas.microsoft.com/office/powerpoint/2010/main" val="330757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6B0C9E-A88A-67D7-AEDB-79EAC2F4C96A}"/>
              </a:ext>
            </a:extLst>
          </p:cNvPr>
          <p:cNvSpPr txBox="1"/>
          <p:nvPr/>
        </p:nvSpPr>
        <p:spPr>
          <a:xfrm>
            <a:off x="464906" y="133564"/>
            <a:ext cx="4276618" cy="954107"/>
          </a:xfrm>
          <a:prstGeom prst="rect">
            <a:avLst/>
          </a:prstGeom>
          <a:noFill/>
        </p:spPr>
        <p:txBody>
          <a:bodyPr wrap="square" rtlCol="0">
            <a:spAutoFit/>
          </a:bodyPr>
          <a:lstStyle/>
          <a:p>
            <a:pPr algn="ctr"/>
            <a:r>
              <a:rPr lang="en-GB" sz="2800" b="1" dirty="0">
                <a:solidFill>
                  <a:schemeClr val="bg1"/>
                </a:solidFill>
                <a:latin typeface="Work sans" pitchFamily="2" charset="0"/>
              </a:rPr>
              <a:t>The importance of setting the scene</a:t>
            </a:r>
          </a:p>
        </p:txBody>
      </p:sp>
      <p:sp>
        <p:nvSpPr>
          <p:cNvPr id="3" name="TextBox 2">
            <a:extLst>
              <a:ext uri="{FF2B5EF4-FFF2-40B4-BE49-F238E27FC236}">
                <a16:creationId xmlns:a16="http://schemas.microsoft.com/office/drawing/2014/main" id="{10CE5088-BD78-4D36-AAA6-FA0AABB7E229}"/>
              </a:ext>
            </a:extLst>
          </p:cNvPr>
          <p:cNvSpPr txBox="1"/>
          <p:nvPr/>
        </p:nvSpPr>
        <p:spPr>
          <a:xfrm>
            <a:off x="120722" y="1263721"/>
            <a:ext cx="4964986" cy="618630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latin typeface="Work sans" pitchFamily="2" charset="0"/>
              </a:rPr>
              <a:t>We start our sessions with an activity that encourages everyone in the room to take part</a:t>
            </a:r>
            <a:br>
              <a:rPr lang="en-GB" dirty="0">
                <a:solidFill>
                  <a:schemeClr val="bg1"/>
                </a:solidFill>
                <a:latin typeface="Work sans" pitchFamily="2" charset="0"/>
              </a:rPr>
            </a:br>
            <a:endParaRPr lang="en-GB" dirty="0">
              <a:solidFill>
                <a:schemeClr val="bg1"/>
              </a:solidFill>
              <a:latin typeface="Work sans" pitchFamily="2" charset="0"/>
            </a:endParaRPr>
          </a:p>
          <a:p>
            <a:pPr marL="285750" indent="-285750">
              <a:buFont typeface="Arial" panose="020B0604020202020204" pitchFamily="34" charset="0"/>
              <a:buChar char="•"/>
            </a:pPr>
            <a:r>
              <a:rPr lang="en-GB" dirty="0">
                <a:solidFill>
                  <a:schemeClr val="bg1"/>
                </a:solidFill>
                <a:latin typeface="Work sans" pitchFamily="2" charset="0"/>
              </a:rPr>
              <a:t>Research tells us that the sooner people talk in a session, the more likely they are to continue engaging as we continue </a:t>
            </a:r>
          </a:p>
          <a:p>
            <a:endParaRPr lang="en-GB" dirty="0">
              <a:solidFill>
                <a:schemeClr val="bg1"/>
              </a:solidFill>
              <a:latin typeface="Work sans" pitchFamily="2" charset="0"/>
            </a:endParaRPr>
          </a:p>
          <a:p>
            <a:pPr marL="285750" indent="-285750">
              <a:buFont typeface="Arial" panose="020B0604020202020204" pitchFamily="34" charset="0"/>
              <a:buChar char="•"/>
            </a:pPr>
            <a:r>
              <a:rPr lang="en-GB" dirty="0">
                <a:solidFill>
                  <a:schemeClr val="bg1"/>
                </a:solidFill>
                <a:latin typeface="Work sans" pitchFamily="2" charset="0"/>
              </a:rPr>
              <a:t>By using something creative, and unrelated to roles within the room, everyone is introduced at the same ‘level’</a:t>
            </a:r>
          </a:p>
          <a:p>
            <a:pPr marL="285750" indent="-285750">
              <a:buFont typeface="Arial" panose="020B0604020202020204" pitchFamily="34" charset="0"/>
              <a:buChar char="•"/>
            </a:pPr>
            <a:endParaRPr lang="en-GB" dirty="0">
              <a:solidFill>
                <a:schemeClr val="bg1"/>
              </a:solidFill>
              <a:latin typeface="Work sans" pitchFamily="2" charset="0"/>
            </a:endParaRPr>
          </a:p>
          <a:p>
            <a:pPr marL="285750" indent="-285750">
              <a:buFont typeface="Arial" panose="020B0604020202020204" pitchFamily="34" charset="0"/>
              <a:buChar char="•"/>
            </a:pPr>
            <a:r>
              <a:rPr lang="en-GB" dirty="0">
                <a:solidFill>
                  <a:schemeClr val="bg1"/>
                </a:solidFill>
                <a:latin typeface="Work sans" pitchFamily="2" charset="0"/>
              </a:rPr>
              <a:t>An image-based activity requires limited verbal ability so is perfect for those who are less confident, have English as a second language or who are non-verbal for other reasons </a:t>
            </a:r>
          </a:p>
          <a:p>
            <a:pPr marL="285750" indent="-285750">
              <a:buFont typeface="Arial" panose="020B0604020202020204" pitchFamily="34" charset="0"/>
              <a:buChar char="•"/>
            </a:pPr>
            <a:endParaRPr lang="en-GB" dirty="0">
              <a:solidFill>
                <a:schemeClr val="bg1"/>
              </a:solidFill>
              <a:latin typeface="Work sans" pitchFamily="2" charset="0"/>
            </a:endParaRPr>
          </a:p>
          <a:p>
            <a:pPr marL="285750" indent="-285750">
              <a:buFont typeface="Arial" panose="020B0604020202020204" pitchFamily="34" charset="0"/>
              <a:buChar char="•"/>
            </a:pPr>
            <a:endParaRPr lang="en-GB" dirty="0">
              <a:solidFill>
                <a:schemeClr val="bg1"/>
              </a:solidFill>
              <a:latin typeface="Work sans" pitchFamily="2" charset="0"/>
            </a:endParaRPr>
          </a:p>
          <a:p>
            <a:pPr marL="285750" indent="-285750">
              <a:buFont typeface="Arial" panose="020B0604020202020204" pitchFamily="34" charset="0"/>
              <a:buChar char="•"/>
            </a:pPr>
            <a:endParaRPr lang="en-GB" dirty="0">
              <a:solidFill>
                <a:schemeClr val="bg1"/>
              </a:solidFill>
              <a:latin typeface="Work sans" pitchFamily="2" charset="0"/>
            </a:endParaRPr>
          </a:p>
        </p:txBody>
      </p:sp>
      <p:pic>
        <p:nvPicPr>
          <p:cNvPr id="15" name="Picture 14" descr="Full screen preview">
            <a:extLst>
              <a:ext uri="{FF2B5EF4-FFF2-40B4-BE49-F238E27FC236}">
                <a16:creationId xmlns:a16="http://schemas.microsoft.com/office/drawing/2014/main" id="{890D7447-A873-E750-CBC4-2126139F3D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98"/>
          <a:stretch/>
        </p:blipFill>
        <p:spPr bwMode="auto">
          <a:xfrm>
            <a:off x="5279316" y="0"/>
            <a:ext cx="93651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44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Shape 171"/>
        <p:cNvGrpSpPr/>
        <p:nvPr/>
      </p:nvGrpSpPr>
      <p:grpSpPr>
        <a:xfrm>
          <a:off x="0" y="0"/>
          <a:ext cx="0" cy="0"/>
          <a:chOff x="0" y="0"/>
          <a:chExt cx="0" cy="0"/>
        </a:xfrm>
      </p:grpSpPr>
      <p:pic>
        <p:nvPicPr>
          <p:cNvPr id="174" name="Google Shape;174;p30"/>
          <p:cNvPicPr preferRelativeResize="0"/>
          <p:nvPr/>
        </p:nvPicPr>
        <p:blipFill rotWithShape="1">
          <a:blip r:embed="rId3">
            <a:alphaModFix/>
          </a:blip>
          <a:srcRect/>
          <a:stretch/>
        </p:blipFill>
        <p:spPr>
          <a:xfrm>
            <a:off x="8638651" y="1831526"/>
            <a:ext cx="9525" cy="9525"/>
          </a:xfrm>
          <a:prstGeom prst="rect">
            <a:avLst/>
          </a:prstGeom>
          <a:noFill/>
          <a:ln>
            <a:noFill/>
          </a:ln>
        </p:spPr>
      </p:pic>
      <p:sp>
        <p:nvSpPr>
          <p:cNvPr id="2" name="TextBox 1">
            <a:extLst>
              <a:ext uri="{FF2B5EF4-FFF2-40B4-BE49-F238E27FC236}">
                <a16:creationId xmlns:a16="http://schemas.microsoft.com/office/drawing/2014/main" id="{21CE4B53-30FD-76C5-AFA5-3B483914AEF7}"/>
              </a:ext>
            </a:extLst>
          </p:cNvPr>
          <p:cNvSpPr txBox="1"/>
          <p:nvPr/>
        </p:nvSpPr>
        <p:spPr>
          <a:xfrm>
            <a:off x="1191257" y="64682"/>
            <a:ext cx="3728720" cy="584775"/>
          </a:xfrm>
          <a:prstGeom prst="rect">
            <a:avLst/>
          </a:prstGeom>
          <a:noFill/>
        </p:spPr>
        <p:txBody>
          <a:bodyPr wrap="square" rtlCol="0">
            <a:spAutoFit/>
          </a:bodyPr>
          <a:lstStyle/>
          <a:p>
            <a:pPr algn="ctr"/>
            <a:r>
              <a:rPr lang="en-GB" sz="3200" b="1" dirty="0">
                <a:solidFill>
                  <a:schemeClr val="bg1"/>
                </a:solidFill>
                <a:latin typeface="Work sans" pitchFamily="2" charset="0"/>
              </a:rPr>
              <a:t>Summary</a:t>
            </a:r>
          </a:p>
        </p:txBody>
      </p:sp>
      <p:sp>
        <p:nvSpPr>
          <p:cNvPr id="3" name="TextBox 2">
            <a:extLst>
              <a:ext uri="{FF2B5EF4-FFF2-40B4-BE49-F238E27FC236}">
                <a16:creationId xmlns:a16="http://schemas.microsoft.com/office/drawing/2014/main" id="{3D930822-B6FB-1E6F-4625-C5516AFEBC7A}"/>
              </a:ext>
            </a:extLst>
          </p:cNvPr>
          <p:cNvSpPr txBox="1"/>
          <p:nvPr/>
        </p:nvSpPr>
        <p:spPr>
          <a:xfrm>
            <a:off x="460847" y="1010859"/>
            <a:ext cx="5127154" cy="5509200"/>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schemeClr val="bg1"/>
                </a:solidFill>
                <a:latin typeface="Work sans" pitchFamily="2" charset="0"/>
              </a:rPr>
              <a:t>There is no</a:t>
            </a:r>
            <a:r>
              <a:rPr lang="en-GB" sz="2200" i="1" dirty="0">
                <a:solidFill>
                  <a:schemeClr val="bg1"/>
                </a:solidFill>
                <a:latin typeface="Work sans" pitchFamily="2" charset="0"/>
              </a:rPr>
              <a:t> one</a:t>
            </a:r>
            <a:r>
              <a:rPr lang="en-GB" sz="2200" dirty="0">
                <a:solidFill>
                  <a:schemeClr val="bg1"/>
                </a:solidFill>
                <a:latin typeface="Work sans" pitchFamily="2" charset="0"/>
              </a:rPr>
              <a:t> way to think about involvement, instead focus on the principles and setting the scene </a:t>
            </a:r>
          </a:p>
          <a:p>
            <a:pPr marL="285750" indent="-285750">
              <a:buFont typeface="Arial" panose="020B0604020202020204" pitchFamily="34" charset="0"/>
              <a:buChar char="•"/>
            </a:pPr>
            <a:endParaRPr lang="en-GB" sz="2200" dirty="0">
              <a:solidFill>
                <a:schemeClr val="bg1"/>
              </a:solidFill>
              <a:latin typeface="Work sans" pitchFamily="2" charset="0"/>
            </a:endParaRPr>
          </a:p>
          <a:p>
            <a:pPr marL="285750" indent="-285750">
              <a:buFont typeface="Arial" panose="020B0604020202020204" pitchFamily="34" charset="0"/>
              <a:buChar char="•"/>
            </a:pPr>
            <a:r>
              <a:rPr lang="en-GB" sz="2200" dirty="0">
                <a:solidFill>
                  <a:schemeClr val="bg1"/>
                </a:solidFill>
                <a:latin typeface="Work sans" pitchFamily="2" charset="0"/>
              </a:rPr>
              <a:t>Before you set off, decide </a:t>
            </a:r>
            <a:r>
              <a:rPr lang="en-GB" sz="2200" i="1" dirty="0">
                <a:solidFill>
                  <a:schemeClr val="bg1"/>
                </a:solidFill>
                <a:latin typeface="Work sans" pitchFamily="2" charset="0"/>
              </a:rPr>
              <a:t>what’s fixed and what’s flexible</a:t>
            </a:r>
            <a:r>
              <a:rPr lang="en-GB" sz="2200" dirty="0">
                <a:solidFill>
                  <a:schemeClr val="bg1"/>
                </a:solidFill>
                <a:latin typeface="Work sans" pitchFamily="2" charset="0"/>
              </a:rPr>
              <a:t> and be honest about this </a:t>
            </a:r>
          </a:p>
          <a:p>
            <a:pPr marL="285750" indent="-285750">
              <a:buFont typeface="Arial" panose="020B0604020202020204" pitchFamily="34" charset="0"/>
              <a:buChar char="•"/>
            </a:pPr>
            <a:endParaRPr lang="en-GB" sz="2200" dirty="0">
              <a:solidFill>
                <a:schemeClr val="bg1"/>
              </a:solidFill>
              <a:latin typeface="Work sans" pitchFamily="2" charset="0"/>
            </a:endParaRPr>
          </a:p>
          <a:p>
            <a:pPr marL="285750" indent="-285750">
              <a:buFont typeface="Arial" panose="020B0604020202020204" pitchFamily="34" charset="0"/>
              <a:buChar char="•"/>
            </a:pPr>
            <a:r>
              <a:rPr lang="en-GB" sz="2200" dirty="0">
                <a:solidFill>
                  <a:schemeClr val="bg1"/>
                </a:solidFill>
                <a:latin typeface="Work sans" pitchFamily="2" charset="0"/>
              </a:rPr>
              <a:t>Maintain trust by </a:t>
            </a:r>
            <a:r>
              <a:rPr lang="en-GB" sz="2200" i="1" dirty="0">
                <a:solidFill>
                  <a:schemeClr val="bg1"/>
                </a:solidFill>
                <a:latin typeface="Work sans" pitchFamily="2" charset="0"/>
              </a:rPr>
              <a:t>closing the loop</a:t>
            </a:r>
          </a:p>
          <a:p>
            <a:endParaRPr lang="en-GB" sz="2200" dirty="0">
              <a:solidFill>
                <a:schemeClr val="bg1"/>
              </a:solidFill>
              <a:latin typeface="Work sans" pitchFamily="2" charset="0"/>
            </a:endParaRPr>
          </a:p>
          <a:p>
            <a:pPr marL="285750" indent="-285750">
              <a:buFont typeface="Arial" panose="020B0604020202020204" pitchFamily="34" charset="0"/>
              <a:buChar char="•"/>
            </a:pPr>
            <a:r>
              <a:rPr lang="en-GB" sz="2200" dirty="0">
                <a:solidFill>
                  <a:schemeClr val="bg1"/>
                </a:solidFill>
                <a:latin typeface="Work sans" pitchFamily="2" charset="0"/>
              </a:rPr>
              <a:t>Consider which voices are missing from your conversations and how you can use </a:t>
            </a:r>
            <a:r>
              <a:rPr lang="en-GB" sz="2200" i="1" dirty="0">
                <a:solidFill>
                  <a:schemeClr val="bg1"/>
                </a:solidFill>
                <a:latin typeface="Work sans" pitchFamily="2" charset="0"/>
              </a:rPr>
              <a:t>informal, stepping stones, </a:t>
            </a:r>
            <a:r>
              <a:rPr lang="en-GB" sz="2200" dirty="0">
                <a:solidFill>
                  <a:schemeClr val="bg1"/>
                </a:solidFill>
                <a:latin typeface="Work sans" pitchFamily="2" charset="0"/>
              </a:rPr>
              <a:t>towards engagement </a:t>
            </a:r>
          </a:p>
        </p:txBody>
      </p:sp>
      <p:pic>
        <p:nvPicPr>
          <p:cNvPr id="5" name="Picture 2">
            <a:extLst>
              <a:ext uri="{FF2B5EF4-FFF2-40B4-BE49-F238E27FC236}">
                <a16:creationId xmlns:a16="http://schemas.microsoft.com/office/drawing/2014/main" id="{16CF88FC-41EF-E27F-D0E5-F1AB85F3D1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39" r="29086"/>
          <a:stretch/>
        </p:blipFill>
        <p:spPr bwMode="auto">
          <a:xfrm>
            <a:off x="5743254" y="0"/>
            <a:ext cx="70028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156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1D9D7D-0C54-19F5-93D7-290D15695848}"/>
              </a:ext>
            </a:extLst>
          </p:cNvPr>
          <p:cNvSpPr txBox="1"/>
          <p:nvPr/>
        </p:nvSpPr>
        <p:spPr>
          <a:xfrm>
            <a:off x="2514759" y="1267769"/>
            <a:ext cx="7862139"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Work Sans" pitchFamily="2" charset="0"/>
                <a:ea typeface="+mn-ea"/>
                <a:cs typeface="+mn-cs"/>
              </a:rPr>
              <a:t>What does co-production mean to you now?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Work Sans"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Work Sans" pitchFamily="2" charset="0"/>
                <a:ea typeface="+mn-ea"/>
                <a:cs typeface="+mn-cs"/>
              </a:rPr>
              <a:t>Would you change your first answer? </a:t>
            </a:r>
          </a:p>
        </p:txBody>
      </p:sp>
    </p:spTree>
    <p:extLst>
      <p:ext uri="{BB962C8B-B14F-4D97-AF65-F5344CB8AC3E}">
        <p14:creationId xmlns:p14="http://schemas.microsoft.com/office/powerpoint/2010/main" val="82041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Shape 358"/>
        <p:cNvGrpSpPr/>
        <p:nvPr/>
      </p:nvGrpSpPr>
      <p:grpSpPr>
        <a:xfrm>
          <a:off x="0" y="0"/>
          <a:ext cx="0" cy="0"/>
          <a:chOff x="0" y="0"/>
          <a:chExt cx="0" cy="0"/>
        </a:xfrm>
      </p:grpSpPr>
      <p:sp>
        <p:nvSpPr>
          <p:cNvPr id="3" name="TextBox 2">
            <a:extLst>
              <a:ext uri="{FF2B5EF4-FFF2-40B4-BE49-F238E27FC236}">
                <a16:creationId xmlns:a16="http://schemas.microsoft.com/office/drawing/2014/main" id="{E413EF27-0C63-DA0B-7C00-927438F80081}"/>
              </a:ext>
            </a:extLst>
          </p:cNvPr>
          <p:cNvSpPr txBox="1"/>
          <p:nvPr/>
        </p:nvSpPr>
        <p:spPr>
          <a:xfrm>
            <a:off x="2228850" y="157807"/>
            <a:ext cx="77343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Work Sans" pitchFamily="2" charset="0"/>
                <a:ea typeface="+mn-ea"/>
                <a:cs typeface="+mn-cs"/>
              </a:rPr>
              <a:t>How can GPM support you?</a:t>
            </a:r>
            <a:endParaRPr kumimoji="0" lang="en-GB" sz="3200" b="1" i="0" u="none" strike="noStrike" kern="1200" cap="none" spc="0" normalizeH="0" baseline="0" noProof="0" dirty="0">
              <a:ln>
                <a:noFill/>
              </a:ln>
              <a:solidFill>
                <a:srgbClr val="FFFFFF"/>
              </a:solidFill>
              <a:effectLst/>
              <a:uLnTx/>
              <a:uFillTx/>
              <a:latin typeface="Work Sans" pitchFamily="2" charset="0"/>
              <a:ea typeface="+mn-ea"/>
              <a:cs typeface="+mn-cs"/>
            </a:endParaRPr>
          </a:p>
        </p:txBody>
      </p:sp>
      <p:sp>
        <p:nvSpPr>
          <p:cNvPr id="4" name="TextBox 3">
            <a:extLst>
              <a:ext uri="{FF2B5EF4-FFF2-40B4-BE49-F238E27FC236}">
                <a16:creationId xmlns:a16="http://schemas.microsoft.com/office/drawing/2014/main" id="{AFEAA4B7-F18C-A2D8-7A5D-7A8D63308055}"/>
              </a:ext>
            </a:extLst>
          </p:cNvPr>
          <p:cNvSpPr txBox="1"/>
          <p:nvPr/>
        </p:nvSpPr>
        <p:spPr>
          <a:xfrm>
            <a:off x="365760" y="935802"/>
            <a:ext cx="7833360" cy="55092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Work Sans" pitchFamily="2" charset="0"/>
                <a:ea typeface="+mn-ea"/>
                <a:cs typeface="+mn-cs"/>
              </a:rPr>
              <a:t>We’re funded until March 2026 to offer a range of support addressing loneliness and social isolation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rgbClr val="FFFFFF"/>
              </a:solidFill>
              <a:latin typeface="Work Sans"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Work Sans" pitchFamily="2" charset="0"/>
                <a:ea typeface="+mn-ea"/>
                <a:cs typeface="+mn-cs"/>
              </a:rPr>
              <a:t>We offer a rolling programme of Eventbrite workshops – come along to get a more in-depth picture of the work we do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rgbClr val="FFFFFF"/>
              </a:solidFill>
              <a:latin typeface="Work Sans"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rgbClr val="FFFFFF"/>
                </a:solidFill>
                <a:latin typeface="Work Sans" pitchFamily="2" charset="0"/>
              </a:rPr>
              <a:t>We can work with you to deliver bespoke sessions, either online or in person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FFFFFF"/>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Work Sans" pitchFamily="2" charset="0"/>
                <a:ea typeface="+mn-ea"/>
                <a:cs typeface="+mn-cs"/>
              </a:rPr>
              <a:t>All our work can be tailored to fit your unique circumstances, and provide support for a little or a long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FFFFFF"/>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Work Sans" pitchFamily="2" charset="0"/>
                <a:ea typeface="+mn-ea"/>
                <a:cs typeface="+mn-cs"/>
              </a:rPr>
              <a:t>Get in touch to find out more – details on the next slide</a:t>
            </a:r>
            <a:endParaRPr kumimoji="0" lang="en-GB" sz="2200" b="0" i="0" u="none" strike="noStrike" kern="1200" cap="none" spc="0" normalizeH="0" baseline="0" noProof="0" dirty="0">
              <a:ln>
                <a:noFill/>
              </a:ln>
              <a:solidFill>
                <a:srgbClr val="FFFFFF"/>
              </a:solidFill>
              <a:effectLst/>
              <a:uLnTx/>
              <a:uFillTx/>
              <a:latin typeface="Work Sans" pitchFamily="2" charset="0"/>
              <a:ea typeface="+mn-ea"/>
              <a:cs typeface="+mn-cs"/>
            </a:endParaRPr>
          </a:p>
        </p:txBody>
      </p:sp>
      <p:pic>
        <p:nvPicPr>
          <p:cNvPr id="5" name="Picture 4">
            <a:extLst>
              <a:ext uri="{FF2B5EF4-FFF2-40B4-BE49-F238E27FC236}">
                <a16:creationId xmlns:a16="http://schemas.microsoft.com/office/drawing/2014/main" id="{C101B746-945C-58F9-95CF-30DEA17E2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480" y="3911600"/>
            <a:ext cx="3935351" cy="3008670"/>
          </a:xfrm>
          <a:prstGeom prst="rect">
            <a:avLst/>
          </a:prstGeom>
        </p:spPr>
      </p:pic>
    </p:spTree>
    <p:extLst>
      <p:ext uri="{BB962C8B-B14F-4D97-AF65-F5344CB8AC3E}">
        <p14:creationId xmlns:p14="http://schemas.microsoft.com/office/powerpoint/2010/main" val="576495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CC1054-EF73-4F2F-840D-48FF3DE01EA5}"/>
              </a:ext>
            </a:extLst>
          </p:cNvPr>
          <p:cNvSpPr txBox="1"/>
          <p:nvPr/>
        </p:nvSpPr>
        <p:spPr>
          <a:xfrm>
            <a:off x="341992" y="1495777"/>
            <a:ext cx="6991446"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rPr>
              <a:t>For general enquiries and further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Work Sans" pitchFamily="2" charset="0"/>
                <a:ea typeface="+mn-ea"/>
                <a:cs typeface="+mn-cs"/>
              </a:rPr>
              <a:t>questions email our central inbox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hlinkClick r:id="rId3">
                  <a:extLst>
                    <a:ext uri="{A12FA001-AC4F-418D-AE19-62706E023703}">
                      <ahyp:hlinkClr xmlns:ahyp="http://schemas.microsoft.com/office/drawing/2018/hyperlinkcolor" val="tx"/>
                    </a:ext>
                  </a:extLst>
                </a:hlinkClick>
              </a:rPr>
              <a:t>gpm@syha.co.uk</a:t>
            </a:r>
            <a:endPar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Work Sans"/>
                <a:ea typeface="+mn-ea"/>
                <a:cs typeface="+mn-cs"/>
              </a:rPr>
              <a:t>Find details of future GPM sessions 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Work Sans"/>
                <a:ea typeface="+mn-lt"/>
                <a:cs typeface="Calibri" panose="020F0502020204030204"/>
                <a:hlinkClick r:id="rId4">
                  <a:extLst>
                    <a:ext uri="{A12FA001-AC4F-418D-AE19-62706E023703}">
                      <ahyp:hlinkClr xmlns:ahyp="http://schemas.microsoft.com/office/drawing/2018/hyperlinkcolor" val="tx"/>
                    </a:ext>
                  </a:extLst>
                </a:hlinkClick>
              </a:rPr>
              <a:t>https://www.</a:t>
            </a:r>
            <a:r>
              <a:rPr kumimoji="0" lang="en-GB" sz="2400" b="1" i="0" u="none" strike="noStrike" kern="1200" cap="none" spc="0" normalizeH="0" baseline="0" noProof="0" dirty="0" err="1">
                <a:ln>
                  <a:noFill/>
                </a:ln>
                <a:solidFill>
                  <a:prstClr val="white"/>
                </a:solidFill>
                <a:effectLst/>
                <a:uLnTx/>
                <a:uFillTx/>
                <a:latin typeface="Work Sans"/>
                <a:ea typeface="+mn-lt"/>
                <a:cs typeface="Calibri" panose="020F0502020204030204"/>
                <a:hlinkClick r:id="rId4">
                  <a:extLst>
                    <a:ext uri="{A12FA001-AC4F-418D-AE19-62706E023703}">
                      <ahyp:hlinkClr xmlns:ahyp="http://schemas.microsoft.com/office/drawing/2018/hyperlinkcolor" val="tx"/>
                    </a:ext>
                  </a:extLst>
                </a:hlinkClick>
              </a:rPr>
              <a:t>eventbrite</a:t>
            </a:r>
            <a:r>
              <a:rPr kumimoji="0" lang="en-GB" sz="2400" b="1" i="0" u="none" strike="noStrike" kern="1200" cap="none" spc="0" normalizeH="0" baseline="0" noProof="0" dirty="0">
                <a:ln>
                  <a:noFill/>
                </a:ln>
                <a:solidFill>
                  <a:prstClr val="white"/>
                </a:solidFill>
                <a:effectLst/>
                <a:uLnTx/>
                <a:uFillTx/>
                <a:latin typeface="Work Sans"/>
                <a:ea typeface="+mn-lt"/>
                <a:cs typeface="Calibri" panose="020F0502020204030204"/>
                <a:hlinkClick r:id="rId4">
                  <a:extLst>
                    <a:ext uri="{A12FA001-AC4F-418D-AE19-62706E023703}">
                      <ahyp:hlinkClr xmlns:ahyp="http://schemas.microsoft.com/office/drawing/2018/hyperlinkcolor" val="tx"/>
                    </a:ext>
                  </a:extLst>
                </a:hlinkClick>
              </a:rPr>
              <a:t>.com/o/thegood-practice-mentor-team-66357714073</a:t>
            </a:r>
            <a:r>
              <a:rPr kumimoji="0" lang="en-GB" sz="2400" b="1" i="0" u="none" strike="noStrike" kern="1200" cap="none" spc="0" normalizeH="0" baseline="0" noProof="0" dirty="0">
                <a:ln>
                  <a:noFill/>
                </a:ln>
                <a:solidFill>
                  <a:prstClr val="white"/>
                </a:solidFill>
                <a:effectLst/>
                <a:uLnTx/>
                <a:uFillTx/>
                <a:latin typeface="Work Sans"/>
                <a:ea typeface="+mn-lt"/>
                <a:cs typeface="Calibri" panose="020F0502020204030204"/>
              </a:rPr>
              <a:t> </a:t>
            </a:r>
            <a:endParaRPr kumimoji="0" lang="en-GB" sz="2400" b="1" i="0" u="none" strike="noStrike" kern="1200" cap="none" spc="0" normalizeH="0" baseline="0" noProof="0" dirty="0">
              <a:ln>
                <a:noFill/>
              </a:ln>
              <a:solidFill>
                <a:prstClr val="white"/>
              </a:solidFill>
              <a:effectLst/>
              <a:uLnTx/>
              <a:uFillTx/>
              <a:latin typeface="Work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Work Sans" pitchFamily="2" charset="0"/>
                <a:ea typeface="+mn-ea"/>
                <a:cs typeface="+mn-cs"/>
                <a:hlinkClick r:id="rId5">
                  <a:extLst>
                    <a:ext uri="{A12FA001-AC4F-418D-AE19-62706E023703}">
                      <ahyp:hlinkClr xmlns:ahyp="http://schemas.microsoft.com/office/drawing/2018/hyperlinkcolor" val="tx"/>
                    </a:ext>
                  </a:extLst>
                </a:hlinkClick>
              </a:rPr>
              <a:t>Linkedin</a:t>
            </a:r>
            <a:endPar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hlinkClick r:id="rId6">
                  <a:extLst>
                    <a:ext uri="{A12FA001-AC4F-418D-AE19-62706E023703}">
                      <ahyp:hlinkClr xmlns:ahyp="http://schemas.microsoft.com/office/drawing/2018/hyperlinkcolor" val="tx"/>
                    </a:ext>
                  </a:extLst>
                </a:hlinkClick>
              </a:rPr>
              <a:t>X </a:t>
            </a:r>
            <a:endParaRPr kumimoji="0" lang="en-GB" sz="2400" b="1" i="0" u="none" strike="noStrike" kern="1200" cap="none" spc="0" normalizeH="0" baseline="0" noProof="0" dirty="0">
              <a:ln>
                <a:noFill/>
              </a:ln>
              <a:solidFill>
                <a:prstClr val="white"/>
              </a:solidFill>
              <a:effectLst/>
              <a:uLnTx/>
              <a:uFillTx/>
              <a:latin typeface="Work Sans" pitchFamily="2" charset="0"/>
              <a:ea typeface="+mn-ea"/>
              <a:cs typeface="+mn-cs"/>
            </a:endParaRPr>
          </a:p>
        </p:txBody>
      </p:sp>
      <p:sp>
        <p:nvSpPr>
          <p:cNvPr id="18" name="TextBox 17">
            <a:extLst>
              <a:ext uri="{FF2B5EF4-FFF2-40B4-BE49-F238E27FC236}">
                <a16:creationId xmlns:a16="http://schemas.microsoft.com/office/drawing/2014/main" id="{5D22335E-3FD8-9AB4-DC73-903B8A1FE1CB}"/>
              </a:ext>
            </a:extLst>
          </p:cNvPr>
          <p:cNvSpPr txBox="1"/>
          <p:nvPr/>
        </p:nvSpPr>
        <p:spPr>
          <a:xfrm>
            <a:off x="250231" y="148114"/>
            <a:ext cx="102297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How to get in touch</a:t>
            </a:r>
          </a:p>
        </p:txBody>
      </p:sp>
      <p:pic>
        <p:nvPicPr>
          <p:cNvPr id="3" name="Picture 2">
            <a:extLst>
              <a:ext uri="{FF2B5EF4-FFF2-40B4-BE49-F238E27FC236}">
                <a16:creationId xmlns:a16="http://schemas.microsoft.com/office/drawing/2014/main" id="{F1415496-F83B-C05B-C323-8EE2F866C6B6}"/>
              </a:ext>
            </a:extLst>
          </p:cNvPr>
          <p:cNvPicPr>
            <a:picLocks noChangeAspect="1"/>
          </p:cNvPicPr>
          <p:nvPr/>
        </p:nvPicPr>
        <p:blipFill>
          <a:blip r:embed="rId7"/>
          <a:stretch>
            <a:fillRect/>
          </a:stretch>
        </p:blipFill>
        <p:spPr>
          <a:xfrm>
            <a:off x="7333438" y="0"/>
            <a:ext cx="4858562" cy="3233152"/>
          </a:xfrm>
          <a:prstGeom prst="rect">
            <a:avLst/>
          </a:prstGeom>
        </p:spPr>
      </p:pic>
      <p:pic>
        <p:nvPicPr>
          <p:cNvPr id="8" name="Picture 7">
            <a:extLst>
              <a:ext uri="{FF2B5EF4-FFF2-40B4-BE49-F238E27FC236}">
                <a16:creationId xmlns:a16="http://schemas.microsoft.com/office/drawing/2014/main" id="{BD383BA2-8399-141F-C9D7-F2F4ECF3E7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0435" y="3913386"/>
            <a:ext cx="3851565" cy="2944614"/>
          </a:xfrm>
          <a:prstGeom prst="rect">
            <a:avLst/>
          </a:prstGeom>
        </p:spPr>
      </p:pic>
    </p:spTree>
    <p:extLst>
      <p:ext uri="{BB962C8B-B14F-4D97-AF65-F5344CB8AC3E}">
        <p14:creationId xmlns:p14="http://schemas.microsoft.com/office/powerpoint/2010/main" val="170823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673CDB-769D-E0DF-4887-BD7B2AACC321}"/>
              </a:ext>
            </a:extLst>
          </p:cNvPr>
          <p:cNvSpPr txBox="1"/>
          <p:nvPr/>
        </p:nvSpPr>
        <p:spPr>
          <a:xfrm>
            <a:off x="261258" y="357640"/>
            <a:ext cx="7937520" cy="6894195"/>
          </a:xfrm>
          <a:prstGeom prst="rect">
            <a:avLst/>
          </a:prstGeom>
          <a:noFill/>
        </p:spPr>
        <p:txBody>
          <a:bodyPr wrap="square" rtlCol="0">
            <a:spAutoFit/>
          </a:bodyPr>
          <a:lstStyle/>
          <a:p>
            <a:r>
              <a:rPr lang="en-GB" sz="3600" b="1" dirty="0">
                <a:solidFill>
                  <a:schemeClr val="bg1"/>
                </a:solidFill>
                <a:latin typeface="Work sans" pitchFamily="2" charset="0"/>
              </a:rPr>
              <a:t>Today’s session</a:t>
            </a:r>
            <a:br>
              <a:rPr lang="en-GB" sz="4000" b="1" dirty="0">
                <a:solidFill>
                  <a:schemeClr val="bg1"/>
                </a:solidFill>
                <a:latin typeface="Work sans" pitchFamily="2" charset="0"/>
              </a:rPr>
            </a:br>
            <a:br>
              <a:rPr lang="en-GB" sz="4400" b="1" dirty="0">
                <a:solidFill>
                  <a:schemeClr val="bg1"/>
                </a:solidFill>
                <a:latin typeface="Work sans" pitchFamily="2" charset="0"/>
              </a:rPr>
            </a:br>
            <a:r>
              <a:rPr lang="en-GB" sz="2000" dirty="0">
                <a:solidFill>
                  <a:schemeClr val="bg1"/>
                </a:solidFill>
                <a:latin typeface="Work sans" pitchFamily="2" charset="0"/>
              </a:rPr>
              <a:t>Explore an introduction to  different co-production models and principles and reflect on how these apply to our work </a:t>
            </a:r>
          </a:p>
          <a:p>
            <a:endParaRPr lang="en-GB" sz="2000" dirty="0">
              <a:solidFill>
                <a:schemeClr val="bg1"/>
              </a:solidFill>
              <a:latin typeface="Work sans" pitchFamily="2" charset="0"/>
            </a:endParaRPr>
          </a:p>
          <a:p>
            <a:r>
              <a:rPr lang="en-GB" sz="2000" dirty="0">
                <a:solidFill>
                  <a:schemeClr val="bg1"/>
                </a:solidFill>
                <a:latin typeface="Work sans" pitchFamily="2" charset="0"/>
              </a:rPr>
              <a:t>Consider how we build trust with our communities </a:t>
            </a:r>
          </a:p>
          <a:p>
            <a:endParaRPr lang="en-GB" sz="2000" dirty="0">
              <a:solidFill>
                <a:schemeClr val="bg1"/>
              </a:solidFill>
              <a:latin typeface="Work sans" pitchFamily="2" charset="0"/>
            </a:endParaRPr>
          </a:p>
          <a:p>
            <a:r>
              <a:rPr lang="en-GB" sz="2000" dirty="0">
                <a:solidFill>
                  <a:schemeClr val="bg1"/>
                </a:solidFill>
                <a:latin typeface="Work sans" pitchFamily="2" charset="0"/>
              </a:rPr>
              <a:t>Explore how we set the scene for co-production to happen and challenge power imbalances</a:t>
            </a:r>
          </a:p>
          <a:p>
            <a:endParaRPr lang="en-GB" sz="2000" dirty="0">
              <a:solidFill>
                <a:schemeClr val="bg1"/>
              </a:solidFill>
              <a:latin typeface="Work sans" pitchFamily="2" charset="0"/>
            </a:endParaRPr>
          </a:p>
          <a:p>
            <a:r>
              <a:rPr lang="en-GB" sz="2000" dirty="0">
                <a:solidFill>
                  <a:schemeClr val="bg1"/>
                </a:solidFill>
                <a:latin typeface="Work sans" pitchFamily="2" charset="0"/>
              </a:rPr>
              <a:t>Think about different methods for bringing diverse voices into your co-production work </a:t>
            </a:r>
          </a:p>
          <a:p>
            <a:endParaRPr lang="en-GB" sz="2000" dirty="0">
              <a:solidFill>
                <a:schemeClr val="bg1"/>
              </a:solidFill>
              <a:latin typeface="Work sans" pitchFamily="2" charset="0"/>
            </a:endParaRPr>
          </a:p>
          <a:p>
            <a:r>
              <a:rPr lang="en-GB" sz="2000" dirty="0">
                <a:solidFill>
                  <a:schemeClr val="bg1"/>
                </a:solidFill>
                <a:latin typeface="Work sans" pitchFamily="2" charset="0"/>
              </a:rPr>
              <a:t>An opportunity for reflection, discussion and questions </a:t>
            </a:r>
          </a:p>
          <a:p>
            <a:endParaRPr lang="en-GB" sz="2000" dirty="0">
              <a:solidFill>
                <a:schemeClr val="bg1"/>
              </a:solidFill>
              <a:latin typeface="Work sans" pitchFamily="2" charset="0"/>
            </a:endParaRPr>
          </a:p>
          <a:p>
            <a:r>
              <a:rPr lang="en-GB" sz="2000" dirty="0">
                <a:solidFill>
                  <a:schemeClr val="bg1"/>
                </a:solidFill>
                <a:latin typeface="Work sans" pitchFamily="2" charset="0"/>
              </a:rPr>
              <a:t>Signposting to further support and resources from the Good Practice Mentors </a:t>
            </a:r>
          </a:p>
          <a:p>
            <a:pPr algn="ctr"/>
            <a:endParaRPr lang="en-GB" sz="2000" b="1" dirty="0">
              <a:solidFill>
                <a:schemeClr val="bg1"/>
              </a:solidFill>
              <a:latin typeface="Work sans" pitchFamily="2" charset="0"/>
            </a:endParaRPr>
          </a:p>
          <a:p>
            <a:pPr algn="ctr"/>
            <a:endParaRPr lang="en-GB" sz="2000" b="1" dirty="0">
              <a:solidFill>
                <a:schemeClr val="bg1"/>
              </a:solidFill>
              <a:latin typeface="Work sans" pitchFamily="2" charset="0"/>
            </a:endParaRPr>
          </a:p>
          <a:p>
            <a:endParaRPr lang="en-GB" dirty="0">
              <a:solidFill>
                <a:schemeClr val="bg1"/>
              </a:solidFill>
              <a:latin typeface="Work sans" pitchFamily="2" charset="0"/>
            </a:endParaRPr>
          </a:p>
        </p:txBody>
      </p:sp>
      <p:pic>
        <p:nvPicPr>
          <p:cNvPr id="5" name="Picture 4" descr="A green and pink logo with text">
            <a:extLst>
              <a:ext uri="{FF2B5EF4-FFF2-40B4-BE49-F238E27FC236}">
                <a16:creationId xmlns:a16="http://schemas.microsoft.com/office/drawing/2014/main" id="{16764486-ECE6-A4C6-8FD6-B7ED59D9B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856" y="4011567"/>
            <a:ext cx="3723144" cy="2846433"/>
          </a:xfrm>
          <a:prstGeom prst="rect">
            <a:avLst/>
          </a:prstGeom>
        </p:spPr>
      </p:pic>
    </p:spTree>
    <p:extLst>
      <p:ext uri="{BB962C8B-B14F-4D97-AF65-F5344CB8AC3E}">
        <p14:creationId xmlns:p14="http://schemas.microsoft.com/office/powerpoint/2010/main" val="93601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1D9D7D-0C54-19F5-93D7-290D15695848}"/>
              </a:ext>
            </a:extLst>
          </p:cNvPr>
          <p:cNvSpPr txBox="1"/>
          <p:nvPr/>
        </p:nvSpPr>
        <p:spPr>
          <a:xfrm>
            <a:off x="3175320" y="1178869"/>
            <a:ext cx="641623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Work Sans" pitchFamily="2" charset="0"/>
                <a:ea typeface="+mn-ea"/>
                <a:cs typeface="+mn-cs"/>
              </a:rPr>
              <a:t>What does co-production mean to you?</a:t>
            </a:r>
          </a:p>
        </p:txBody>
      </p:sp>
      <p:pic>
        <p:nvPicPr>
          <p:cNvPr id="5" name="Graphic 4" descr="Hourglass 30% with solid fill">
            <a:extLst>
              <a:ext uri="{FF2B5EF4-FFF2-40B4-BE49-F238E27FC236}">
                <a16:creationId xmlns:a16="http://schemas.microsoft.com/office/drawing/2014/main" id="{4BB72B89-D194-B191-EA89-F9AC86AD16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2498" y="2971800"/>
            <a:ext cx="1507003" cy="1507003"/>
          </a:xfrm>
          <a:prstGeom prst="rect">
            <a:avLst/>
          </a:prstGeom>
        </p:spPr>
      </p:pic>
      <p:sp>
        <p:nvSpPr>
          <p:cNvPr id="6" name="TextBox 5">
            <a:extLst>
              <a:ext uri="{FF2B5EF4-FFF2-40B4-BE49-F238E27FC236}">
                <a16:creationId xmlns:a16="http://schemas.microsoft.com/office/drawing/2014/main" id="{2FE96B88-D419-2924-0DBC-835F99231C36}"/>
              </a:ext>
            </a:extLst>
          </p:cNvPr>
          <p:cNvSpPr txBox="1"/>
          <p:nvPr/>
        </p:nvSpPr>
        <p:spPr>
          <a:xfrm>
            <a:off x="4546599" y="4889499"/>
            <a:ext cx="3098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46874"/>
                </a:solidFill>
                <a:effectLst/>
                <a:uLnTx/>
                <a:uFillTx/>
                <a:latin typeface="Work Sans" pitchFamily="2" charset="0"/>
                <a:ea typeface="+mn-ea"/>
                <a:cs typeface="+mn-cs"/>
              </a:rPr>
              <a:t>1 minute</a:t>
            </a:r>
          </a:p>
        </p:txBody>
      </p:sp>
    </p:spTree>
    <p:extLst>
      <p:ext uri="{BB962C8B-B14F-4D97-AF65-F5344CB8AC3E}">
        <p14:creationId xmlns:p14="http://schemas.microsoft.com/office/powerpoint/2010/main" val="224720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403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1D9D7D-0C54-19F5-93D7-290D15695848}"/>
              </a:ext>
            </a:extLst>
          </p:cNvPr>
          <p:cNvSpPr txBox="1"/>
          <p:nvPr/>
        </p:nvSpPr>
        <p:spPr>
          <a:xfrm>
            <a:off x="3175320" y="1178869"/>
            <a:ext cx="641623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Work Sans" pitchFamily="2" charset="0"/>
                <a:ea typeface="+mn-ea"/>
                <a:cs typeface="+mn-cs"/>
              </a:rPr>
              <a:t>Here are a few examples from us…</a:t>
            </a:r>
          </a:p>
        </p:txBody>
      </p:sp>
    </p:spTree>
    <p:extLst>
      <p:ext uri="{BB962C8B-B14F-4D97-AF65-F5344CB8AC3E}">
        <p14:creationId xmlns:p14="http://schemas.microsoft.com/office/powerpoint/2010/main" val="370506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63F58"/>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1D390B-90D6-005A-5C4A-9F3914557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265" y="1118237"/>
            <a:ext cx="7040131" cy="5513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E85AF2-11AA-F976-4444-4CDF0DE8EAB7}"/>
              </a:ext>
            </a:extLst>
          </p:cNvPr>
          <p:cNvSpPr txBox="1"/>
          <p:nvPr/>
        </p:nvSpPr>
        <p:spPr>
          <a:xfrm>
            <a:off x="195944" y="307895"/>
            <a:ext cx="106605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Work sans" pitchFamily="2" charset="0"/>
                <a:ea typeface="+mn-ea"/>
                <a:cs typeface="+mn-cs"/>
              </a:rPr>
              <a:t>It’s all about involving people </a:t>
            </a:r>
            <a:r>
              <a:rPr lang="en-GB" sz="3200" b="1">
                <a:solidFill>
                  <a:prstClr val="white"/>
                </a:solidFill>
                <a:latin typeface="Work sans" pitchFamily="2" charset="0"/>
              </a:rPr>
              <a:t>&amp;</a:t>
            </a:r>
            <a:r>
              <a:rPr kumimoji="0" lang="en-GB" sz="3200" b="1" i="0" u="none" strike="noStrike" kern="1200" cap="none" spc="0" normalizeH="0" baseline="0" noProof="0">
                <a:ln>
                  <a:noFill/>
                </a:ln>
                <a:solidFill>
                  <a:prstClr val="white"/>
                </a:solidFill>
                <a:effectLst/>
                <a:uLnTx/>
                <a:uFillTx/>
                <a:latin typeface="Work sans" pitchFamily="2" charset="0"/>
                <a:ea typeface="+mn-ea"/>
                <a:cs typeface="+mn-cs"/>
              </a:rPr>
              <a:t> </a:t>
            </a:r>
            <a:r>
              <a:rPr lang="en-GB" sz="3200" b="1">
                <a:solidFill>
                  <a:prstClr val="white"/>
                </a:solidFill>
                <a:latin typeface="Work sans" pitchFamily="2" charset="0"/>
              </a:rPr>
              <a:t>how we do that..</a:t>
            </a:r>
            <a:endParaRPr kumimoji="0" lang="en-GB" sz="3200" b="1" i="0" u="none" strike="noStrike" kern="1200" cap="none" spc="0" normalizeH="0" baseline="0" noProof="0">
              <a:ln>
                <a:noFill/>
              </a:ln>
              <a:solidFill>
                <a:prstClr val="white"/>
              </a:solidFill>
              <a:effectLst/>
              <a:uLnTx/>
              <a:uFillTx/>
              <a:latin typeface="Work sans" pitchFamily="2" charset="0"/>
              <a:ea typeface="+mn-ea"/>
              <a:cs typeface="+mn-cs"/>
            </a:endParaRPr>
          </a:p>
        </p:txBody>
      </p:sp>
    </p:spTree>
    <p:extLst>
      <p:ext uri="{BB962C8B-B14F-4D97-AF65-F5344CB8AC3E}">
        <p14:creationId xmlns:p14="http://schemas.microsoft.com/office/powerpoint/2010/main" val="242822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A08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54258679-768C-8540-3F02-7918EBDAD3A7}"/>
              </a:ext>
            </a:extLst>
          </p:cNvPr>
          <p:cNvSpPr txBox="1"/>
          <p:nvPr/>
        </p:nvSpPr>
        <p:spPr>
          <a:xfrm>
            <a:off x="838200" y="5681022"/>
            <a:ext cx="10515600" cy="94266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prstClr val="white"/>
                </a:solidFill>
                <a:effectLst/>
                <a:uLnTx/>
                <a:uFillTx/>
                <a:latin typeface="work sans bold"/>
                <a:ea typeface="+mn-ea"/>
                <a:cs typeface="+mn-cs"/>
              </a:rPr>
              <a:t>The spectrum of involvement</a:t>
            </a:r>
            <a:endParaRPr kumimoji="0" lang="en-US" sz="3600" b="0" i="0" u="none" strike="noStrike" kern="1200" cap="none" spc="0" normalizeH="0" baseline="0" noProof="0">
              <a:ln>
                <a:noFill/>
              </a:ln>
              <a:solidFill>
                <a:prstClr val="white"/>
              </a:solidFill>
              <a:effectLst/>
              <a:uLnTx/>
              <a:uFillTx/>
              <a:latin typeface="work sans bold"/>
              <a:ea typeface="+mn-ea"/>
              <a:cs typeface="+mn-cs"/>
            </a:endParaRPr>
          </a:p>
        </p:txBody>
      </p:sp>
      <p:pic>
        <p:nvPicPr>
          <p:cNvPr id="4" name="Picture 3">
            <a:extLst>
              <a:ext uri="{FF2B5EF4-FFF2-40B4-BE49-F238E27FC236}">
                <a16:creationId xmlns:a16="http://schemas.microsoft.com/office/drawing/2014/main" id="{B7FD3BD3-5EB4-957B-AEF7-7B21F3CB7A8C}"/>
              </a:ext>
            </a:extLst>
          </p:cNvPr>
          <p:cNvPicPr>
            <a:picLocks noChangeAspect="1"/>
          </p:cNvPicPr>
          <p:nvPr/>
        </p:nvPicPr>
        <p:blipFill>
          <a:blip r:embed="rId2"/>
          <a:stretch>
            <a:fillRect/>
          </a:stretch>
        </p:blipFill>
        <p:spPr>
          <a:xfrm>
            <a:off x="220504" y="678498"/>
            <a:ext cx="11747941" cy="5002524"/>
          </a:xfrm>
          <a:prstGeom prst="rect">
            <a:avLst/>
          </a:prstGeom>
        </p:spPr>
      </p:pic>
    </p:spTree>
    <p:extLst>
      <p:ext uri="{BB962C8B-B14F-4D97-AF65-F5344CB8AC3E}">
        <p14:creationId xmlns:p14="http://schemas.microsoft.com/office/powerpoint/2010/main" val="268497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63F5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258679-768C-8540-3F02-7918EBDAD3A7}"/>
              </a:ext>
            </a:extLst>
          </p:cNvPr>
          <p:cNvSpPr txBox="1"/>
          <p:nvPr/>
        </p:nvSpPr>
        <p:spPr>
          <a:xfrm>
            <a:off x="150854" y="386270"/>
            <a:ext cx="595928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FFFFFF"/>
                </a:solidFill>
                <a:latin typeface="Work Sans"/>
              </a:rPr>
              <a:t>Co-production is...</a:t>
            </a:r>
          </a:p>
        </p:txBody>
      </p:sp>
      <p:sp>
        <p:nvSpPr>
          <p:cNvPr id="2" name="TextBox 1">
            <a:extLst>
              <a:ext uri="{FF2B5EF4-FFF2-40B4-BE49-F238E27FC236}">
                <a16:creationId xmlns:a16="http://schemas.microsoft.com/office/drawing/2014/main" id="{009F4046-1BBC-268E-3D41-BE668C866EC4}"/>
              </a:ext>
            </a:extLst>
          </p:cNvPr>
          <p:cNvSpPr txBox="1"/>
          <p:nvPr/>
        </p:nvSpPr>
        <p:spPr>
          <a:xfrm>
            <a:off x="152401" y="1463488"/>
            <a:ext cx="6104964"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Work sans" pitchFamily="2" charset="0"/>
              </a:rPr>
              <a:t>“The term co-production refers to a way of working where service providers and users work together to reach a collective outcome.</a:t>
            </a:r>
            <a:endParaRPr lang="en-US" sz="2400" dirty="0">
              <a:solidFill>
                <a:schemeClr val="bg1"/>
              </a:solidFill>
              <a:latin typeface="Work sans" pitchFamily="2" charset="0"/>
            </a:endParaRPr>
          </a:p>
          <a:p>
            <a:endParaRPr lang="en-GB" sz="2400" dirty="0">
              <a:solidFill>
                <a:schemeClr val="bg1"/>
              </a:solidFill>
              <a:latin typeface="Work sans" pitchFamily="2" charset="0"/>
            </a:endParaRPr>
          </a:p>
          <a:p>
            <a:r>
              <a:rPr lang="en-GB" sz="2400" dirty="0">
                <a:solidFill>
                  <a:schemeClr val="bg1"/>
                </a:solidFill>
                <a:latin typeface="Work sans" pitchFamily="2" charset="0"/>
              </a:rPr>
              <a:t>The approach is value driven and builds on the principle that those who are affected by a service are best placed to help design it.”</a:t>
            </a:r>
          </a:p>
          <a:p>
            <a:endParaRPr lang="en-GB" sz="3200" b="1" dirty="0">
              <a:solidFill>
                <a:schemeClr val="bg1"/>
              </a:solidFill>
              <a:latin typeface="Work sans"/>
            </a:endParaRPr>
          </a:p>
          <a:p>
            <a:r>
              <a:rPr lang="en-GB" b="1" i="1" dirty="0">
                <a:solidFill>
                  <a:schemeClr val="bg1"/>
                </a:solidFill>
                <a:latin typeface="Work sans"/>
              </a:rPr>
              <a:t>Mind</a:t>
            </a:r>
            <a:endParaRPr lang="en-GB" i="1" dirty="0">
              <a:solidFill>
                <a:schemeClr val="bg1"/>
              </a:solidFill>
              <a:latin typeface="Aptos" panose="02110004020202020204"/>
            </a:endParaRPr>
          </a:p>
        </p:txBody>
      </p:sp>
      <p:pic>
        <p:nvPicPr>
          <p:cNvPr id="6" name="Picture 5" descr="Home co-production - Enable">
            <a:extLst>
              <a:ext uri="{FF2B5EF4-FFF2-40B4-BE49-F238E27FC236}">
                <a16:creationId xmlns:a16="http://schemas.microsoft.com/office/drawing/2014/main" id="{5E17072C-3EEA-2FC6-C411-511BBAF61E6E}"/>
              </a:ext>
            </a:extLst>
          </p:cNvPr>
          <p:cNvPicPr>
            <a:picLocks noChangeAspect="1"/>
          </p:cNvPicPr>
          <p:nvPr/>
        </p:nvPicPr>
        <p:blipFill>
          <a:blip r:embed="rId2"/>
          <a:stretch>
            <a:fillRect/>
          </a:stretch>
        </p:blipFill>
        <p:spPr>
          <a:xfrm>
            <a:off x="6610029" y="1034210"/>
            <a:ext cx="5029198" cy="5086633"/>
          </a:xfrm>
          <a:prstGeom prst="rect">
            <a:avLst/>
          </a:prstGeom>
        </p:spPr>
      </p:pic>
    </p:spTree>
    <p:extLst>
      <p:ext uri="{BB962C8B-B14F-4D97-AF65-F5344CB8AC3E}">
        <p14:creationId xmlns:p14="http://schemas.microsoft.com/office/powerpoint/2010/main" val="3225367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8A843C5ADFD499EF97E3A2C2AA8BE" ma:contentTypeVersion="14" ma:contentTypeDescription="Create a new document." ma:contentTypeScope="" ma:versionID="fb006ea0850dff2a87bb707b087337d4">
  <xsd:schema xmlns:xsd="http://www.w3.org/2001/XMLSchema" xmlns:xs="http://www.w3.org/2001/XMLSchema" xmlns:p="http://schemas.microsoft.com/office/2006/metadata/properties" xmlns:ns2="072087f4-e0ac-4e7c-9c3c-c4b3a6b1f654" xmlns:ns3="d6cd6e3d-9f4c-4ba5-a6dd-98e29f340ed4" targetNamespace="http://schemas.microsoft.com/office/2006/metadata/properties" ma:root="true" ma:fieldsID="6255adfde627ab6658c7e63fac903b65" ns2:_="" ns3:_="">
    <xsd:import namespace="072087f4-e0ac-4e7c-9c3c-c4b3a6b1f654"/>
    <xsd:import namespace="d6cd6e3d-9f4c-4ba5-a6dd-98e29f340e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087f4-e0ac-4e7c-9c3c-c4b3a6b1f6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112130f-a6fd-44f1-af43-e7e6cf536483}" ma:internalName="TaxCatchAll" ma:showField="CatchAllData" ma:web="072087f4-e0ac-4e7c-9c3c-c4b3a6b1f65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6cd6e3d-9f4c-4ba5-a6dd-98e29f340e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d7e72c4-b925-418f-836a-12b28445efe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72087f4-e0ac-4e7c-9c3c-c4b3a6b1f654" xsi:nil="true"/>
    <lcf76f155ced4ddcb4097134ff3c332f xmlns="d6cd6e3d-9f4c-4ba5-a6dd-98e29f340ed4">
      <Terms xmlns="http://schemas.microsoft.com/office/infopath/2007/PartnerControls"/>
    </lcf76f155ced4ddcb4097134ff3c332f>
    <SharedWithUsers xmlns="072087f4-e0ac-4e7c-9c3c-c4b3a6b1f654">
      <UserInfo>
        <DisplayName>Vicky O’Donoghue</DisplayName>
        <AccountId>39</AccountId>
        <AccountType/>
      </UserInfo>
    </SharedWithUsers>
  </documentManagement>
</p:properties>
</file>

<file path=customXml/itemProps1.xml><?xml version="1.0" encoding="utf-8"?>
<ds:datastoreItem xmlns:ds="http://schemas.openxmlformats.org/officeDocument/2006/customXml" ds:itemID="{7F623D3C-9578-4845-8B0B-7E9DB94B3BBE}">
  <ds:schemaRefs>
    <ds:schemaRef ds:uri="072087f4-e0ac-4e7c-9c3c-c4b3a6b1f654"/>
    <ds:schemaRef ds:uri="d6cd6e3d-9f4c-4ba5-a6dd-98e29f340e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8325CC-6F49-4EA5-8E5E-849D1FC14E1A}">
  <ds:schemaRefs>
    <ds:schemaRef ds:uri="http://schemas.microsoft.com/sharepoint/v3/contenttype/forms"/>
  </ds:schemaRefs>
</ds:datastoreItem>
</file>

<file path=customXml/itemProps3.xml><?xml version="1.0" encoding="utf-8"?>
<ds:datastoreItem xmlns:ds="http://schemas.openxmlformats.org/officeDocument/2006/customXml" ds:itemID="{C74FE614-EE67-4FC9-8C87-A61AAC9C40EF}">
  <ds:schemaRefs>
    <ds:schemaRef ds:uri="http://purl.org/dc/terms/"/>
    <ds:schemaRef ds:uri="d6cd6e3d-9f4c-4ba5-a6dd-98e29f340ed4"/>
    <ds:schemaRef ds:uri="http://schemas.microsoft.com/office/2006/documentManagement/types"/>
    <ds:schemaRef ds:uri="072087f4-e0ac-4e7c-9c3c-c4b3a6b1f654"/>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6435</TotalTime>
  <Words>2475</Words>
  <Application>Microsoft Office PowerPoint</Application>
  <PresentationFormat>Widescreen</PresentationFormat>
  <Paragraphs>254</Paragraphs>
  <Slides>33</Slides>
  <Notes>20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33</vt:i4>
      </vt:variant>
    </vt:vector>
  </HeadingPairs>
  <TitlesOfParts>
    <vt:vector size="47" baseType="lpstr">
      <vt:lpstr>Aptos</vt:lpstr>
      <vt:lpstr>Aptos Display</vt:lpstr>
      <vt:lpstr>Arial</vt:lpstr>
      <vt:lpstr>Calibri</vt:lpstr>
      <vt:lpstr>Calibri Light</vt:lpstr>
      <vt:lpstr>Times New Roman</vt:lpstr>
      <vt:lpstr>Wingdings</vt:lpstr>
      <vt:lpstr>Work Sans</vt:lpstr>
      <vt:lpstr>Work Sans</vt:lpstr>
      <vt:lpstr>work sans bold</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Outreach approaches to find people in the community</vt:lpstr>
      <vt:lpstr>PowerPoint Presentation</vt:lpstr>
      <vt:lpstr>PowerPoint Presentation</vt:lpstr>
      <vt:lpstr>Producing comms to promote your  activity /offer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Jennie Shrewsbury</dc:creator>
  <cp:lastModifiedBy>Kirsty Veitch-Sorsby</cp:lastModifiedBy>
  <cp:revision>4</cp:revision>
  <dcterms:created xsi:type="dcterms:W3CDTF">2023-06-21T15:07:22Z</dcterms:created>
  <dcterms:modified xsi:type="dcterms:W3CDTF">2024-11-21T16:17:06Z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0x0101000238A843C5ADFD499EF97E3A2C2AA8BE</vt:lpwstr>
  </property>
  <property fmtid="{D5CDD505-2E9C-101B-9397-08002B2CF9AE}" pid="3" name="MediaServiceImageTags">
    <vt:lpwstr/>
  </property>
</Properties>
</file>